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609" r:id="rId2"/>
    <p:sldId id="535" r:id="rId3"/>
    <p:sldId id="572" r:id="rId4"/>
    <p:sldId id="574" r:id="rId5"/>
    <p:sldId id="580" r:id="rId6"/>
    <p:sldId id="599" r:id="rId7"/>
    <p:sldId id="603" r:id="rId8"/>
    <p:sldId id="601" r:id="rId9"/>
    <p:sldId id="607" r:id="rId10"/>
    <p:sldId id="598" r:id="rId11"/>
    <p:sldId id="596" r:id="rId12"/>
    <p:sldId id="602" r:id="rId13"/>
    <p:sldId id="608" r:id="rId14"/>
    <p:sldId id="610" r:id="rId15"/>
    <p:sldId id="612" r:id="rId16"/>
    <p:sldId id="613" r:id="rId17"/>
    <p:sldId id="631" r:id="rId18"/>
    <p:sldId id="632" r:id="rId19"/>
    <p:sldId id="548" r:id="rId20"/>
    <p:sldId id="600" r:id="rId21"/>
    <p:sldId id="633" r:id="rId22"/>
    <p:sldId id="634" r:id="rId23"/>
    <p:sldId id="635" r:id="rId24"/>
    <p:sldId id="604" r:id="rId25"/>
    <p:sldId id="616" r:id="rId26"/>
    <p:sldId id="611" r:id="rId27"/>
    <p:sldId id="619" r:id="rId28"/>
    <p:sldId id="620" r:id="rId29"/>
    <p:sldId id="621" r:id="rId30"/>
    <p:sldId id="624" r:id="rId31"/>
    <p:sldId id="625" r:id="rId32"/>
    <p:sldId id="626" r:id="rId33"/>
    <p:sldId id="627" r:id="rId34"/>
    <p:sldId id="628" r:id="rId35"/>
    <p:sldId id="629" r:id="rId36"/>
    <p:sldId id="630" r:id="rId37"/>
  </p:sldIdLst>
  <p:sldSz cx="9144000" cy="6858000" type="screen4x3"/>
  <p:notesSz cx="6735763" cy="9866313"/>
  <p:defaultTextStyle>
    <a:defPPr>
      <a:defRPr lang="tr-T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n Turpcu" initials="CT" lastIdx="1" clrIdx="0">
    <p:extLst>
      <p:ext uri="{19B8F6BF-5375-455C-9EA6-DF929625EA0E}">
        <p15:presenceInfo xmlns:p15="http://schemas.microsoft.com/office/powerpoint/2012/main" userId="S-1-5-21-3738314056-288520165-278773844-296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Orta Stil 3 - Vurgu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344D84-9AFB-497E-A393-DC336BA19D2E}" styleName="Orta Stil 3 - Vurgu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Orta Stil 2 - Vurgu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95701" autoAdjust="0"/>
  </p:normalViewPr>
  <p:slideViewPr>
    <p:cSldViewPr>
      <p:cViewPr varScale="1">
        <p:scale>
          <a:sx n="65" d="100"/>
          <a:sy n="65" d="100"/>
        </p:scale>
        <p:origin x="1228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573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400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Relationship Id="rId4" Type="http://schemas.openxmlformats.org/officeDocument/2006/relationships/image" Target="../media/image24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Relationship Id="rId4" Type="http://schemas.openxmlformats.org/officeDocument/2006/relationships/image" Target="../media/image2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34DF6F-9B24-4963-8769-1D30EF184392}" type="doc">
      <dgm:prSet loTypeId="urn:microsoft.com/office/officeart/2005/8/layout/vList4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tr-TR"/>
        </a:p>
      </dgm:t>
    </dgm:pt>
    <dgm:pt modelId="{339C6916-3AE8-476C-A878-87711469A020}">
      <dgm:prSet phldrT="[Metin]" custT="1"/>
      <dgm:spPr>
        <a:xfrm>
          <a:off x="46910" y="12694"/>
          <a:ext cx="5480049" cy="1258093"/>
        </a:xfrm>
        <a:prstGeom prst="roundRect">
          <a:avLst>
            <a:gd name="adj" fmla="val 10000"/>
          </a:avLst>
        </a:prstGeom>
        <a:solidFill>
          <a:srgbClr val="FFC000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tr-TR" sz="2000" b="1" u="none" dirty="0" smtClean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rPr>
            <a:t> PO </a:t>
          </a:r>
          <a:r>
            <a:rPr lang="tr-TR" sz="2000" b="1" u="none" dirty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rPr>
            <a:t>2: Daha yeşil ve düşük karbonlu bir Avrupa</a:t>
          </a:r>
        </a:p>
        <a:p>
          <a:r>
            <a:rPr lang="tr-TR" sz="2000" b="1" i="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 PO </a:t>
          </a:r>
          <a:r>
            <a:rPr lang="en-US" sz="2000" b="1" i="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5: </a:t>
          </a:r>
          <a:r>
            <a:rPr lang="tr-TR" sz="2000" b="1" i="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Vatandaşlara daha yakın bir Avrupa</a:t>
          </a:r>
          <a:endParaRPr lang="tr-TR" sz="2000" b="1" i="0" u="none" dirty="0">
            <a:solidFill>
              <a:srgbClr val="002060"/>
            </a:solidFill>
            <a:latin typeface="Calibri" panose="020F0502020204030204"/>
            <a:ea typeface="+mn-ea"/>
            <a:cs typeface="+mn-cs"/>
          </a:endParaRPr>
        </a:p>
        <a:p>
          <a:r>
            <a:rPr lang="tr-TR" sz="2000" b="1" i="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en-US" sz="2000" b="1" i="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ISO </a:t>
          </a:r>
          <a:r>
            <a:rPr lang="en-US" sz="2000" b="1" i="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2: </a:t>
          </a:r>
          <a:r>
            <a:rPr lang="tr-TR" sz="2000" b="1" i="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Daha güvenli ve emniyetli bir Avrupa</a:t>
          </a:r>
          <a:endParaRPr lang="tr-TR" sz="2000" b="1" i="0" u="none" dirty="0">
            <a:solidFill>
              <a:srgbClr val="002060"/>
            </a:solidFill>
            <a:latin typeface="Calibri" panose="020F0502020204030204"/>
            <a:ea typeface="+mn-ea"/>
            <a:cs typeface="+mn-cs"/>
          </a:endParaRPr>
        </a:p>
      </dgm:t>
    </dgm:pt>
    <dgm:pt modelId="{91918A54-10F7-4DF4-8629-E05AAF5A9FAE}" type="parTrans" cxnId="{C397496C-FA89-4722-ADA7-8E86011D385B}">
      <dgm:prSet/>
      <dgm:spPr/>
      <dgm:t>
        <a:bodyPr/>
        <a:lstStyle/>
        <a:p>
          <a:endParaRPr lang="tr-TR"/>
        </a:p>
      </dgm:t>
    </dgm:pt>
    <dgm:pt modelId="{87703AB5-74BA-42C1-8CA1-04F599F052CE}" type="sibTrans" cxnId="{C397496C-FA89-4722-ADA7-8E86011D385B}">
      <dgm:prSet/>
      <dgm:spPr/>
      <dgm:t>
        <a:bodyPr/>
        <a:lstStyle/>
        <a:p>
          <a:endParaRPr lang="tr-TR"/>
        </a:p>
      </dgm:t>
    </dgm:pt>
    <dgm:pt modelId="{2FF55D20-8F6C-4A26-9408-EE332EB37D14}">
      <dgm:prSet phldrT="[Metin]" custT="1"/>
      <dgm:spPr>
        <a:xfrm>
          <a:off x="0" y="1383903"/>
          <a:ext cx="5480049" cy="1258093"/>
        </a:xfrm>
        <a:prstGeom prst="roundRect">
          <a:avLst>
            <a:gd name="adj" fmla="val 10000"/>
          </a:avLst>
        </a:prstGeom>
        <a:solidFill>
          <a:srgbClr val="FFC000">
            <a:hueOff val="5197846"/>
            <a:satOff val="-23984"/>
            <a:lumOff val="883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tr-TR" sz="2000" b="1" u="none" dirty="0" smtClean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rPr>
            <a:t>  </a:t>
          </a:r>
          <a:r>
            <a:rPr lang="en-US" sz="2000" b="1" u="none" dirty="0" smtClean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rPr>
            <a:t>PO</a:t>
          </a:r>
          <a:r>
            <a:rPr lang="tr-TR" sz="2000" b="1" u="none" dirty="0" smtClean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rPr>
            <a:t> </a:t>
          </a:r>
          <a:r>
            <a:rPr lang="en-US" sz="2000" b="1" u="none" dirty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rPr>
            <a:t>1</a:t>
          </a:r>
          <a:r>
            <a:rPr lang="tr-TR" sz="2000" b="1" u="none" dirty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rPr>
            <a:t>: Daha akıllı ve rekabetçi bir Avrupa</a:t>
          </a:r>
        </a:p>
        <a:p>
          <a:r>
            <a:rPr lang="tr-TR" sz="2000" b="1" u="none" dirty="0" smtClean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rPr>
            <a:t>  PO </a:t>
          </a:r>
          <a:r>
            <a:rPr lang="tr-TR" sz="2000" b="1" u="none" dirty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rPr>
            <a:t>2: Daha yeşil ve düşük karbonlu bir Avrupa</a:t>
          </a:r>
          <a:endParaRPr lang="tr-TR" sz="2000" u="none" dirty="0">
            <a:solidFill>
              <a:srgbClr val="002060"/>
            </a:solidFill>
            <a:latin typeface="Calibri" panose="020F0502020204030204"/>
            <a:ea typeface="+mn-ea"/>
            <a:cs typeface="+mn-cs"/>
          </a:endParaRPr>
        </a:p>
      </dgm:t>
    </dgm:pt>
    <dgm:pt modelId="{A5994BE3-B7B3-4962-8842-E11DB82F4F46}" type="parTrans" cxnId="{C9A8757C-6FE4-4505-81BC-575D76F15826}">
      <dgm:prSet/>
      <dgm:spPr/>
      <dgm:t>
        <a:bodyPr/>
        <a:lstStyle/>
        <a:p>
          <a:endParaRPr lang="tr-TR"/>
        </a:p>
      </dgm:t>
    </dgm:pt>
    <dgm:pt modelId="{F94DCE4C-1493-4A54-A849-FB4EBDF29337}" type="sibTrans" cxnId="{C9A8757C-6FE4-4505-81BC-575D76F15826}">
      <dgm:prSet/>
      <dgm:spPr/>
      <dgm:t>
        <a:bodyPr/>
        <a:lstStyle/>
        <a:p>
          <a:endParaRPr lang="tr-TR"/>
        </a:p>
      </dgm:t>
    </dgm:pt>
    <dgm:pt modelId="{E8CFB1CA-9B8B-4775-A19C-12BC185FA3D8}">
      <dgm:prSet phldrT="[Metin]" custT="1"/>
      <dgm:spPr>
        <a:xfrm>
          <a:off x="0" y="2767806"/>
          <a:ext cx="5480049" cy="1258093"/>
        </a:xfrm>
        <a:prstGeom prst="roundRect">
          <a:avLst>
            <a:gd name="adj" fmla="val 10000"/>
          </a:avLst>
        </a:prstGeom>
        <a:solidFill>
          <a:srgbClr val="FFC000">
            <a:hueOff val="10395692"/>
            <a:satOff val="-47968"/>
            <a:lumOff val="1765"/>
            <a:alphaOff val="0"/>
          </a:srgbClr>
        </a:solidFill>
        <a:ln w="12700" cap="flat" cmpd="sng" algn="ctr">
          <a:solidFill>
            <a:schemeClr val="tx2">
              <a:lumMod val="40000"/>
              <a:lumOff val="60000"/>
            </a:schemeClr>
          </a:solidFill>
          <a:prstDash val="solid"/>
          <a:miter lim="800000"/>
        </a:ln>
        <a:effectLst/>
      </dgm:spPr>
      <dgm:t>
        <a:bodyPr/>
        <a:lstStyle/>
        <a:p>
          <a:pPr>
            <a:buFont typeface="Wingdings" panose="05000000000000000000" pitchFamily="2" charset="2"/>
            <a:buNone/>
          </a:pPr>
          <a:r>
            <a:rPr lang="en-US" sz="1400" b="1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PO</a:t>
          </a:r>
          <a:r>
            <a:rPr lang="tr-TR" sz="1400" b="1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1</a:t>
          </a:r>
          <a:r>
            <a:rPr lang="tr-TR" sz="1400" b="1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: </a:t>
          </a:r>
          <a:r>
            <a:rPr lang="en-US" sz="1400" b="1" u="none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Daha</a:t>
          </a:r>
          <a:r>
            <a:rPr lang="en-US" sz="1400" b="1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rekabetçi</a:t>
          </a:r>
          <a:r>
            <a:rPr lang="en-US" sz="1400" b="1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ve </a:t>
          </a:r>
          <a:r>
            <a:rPr lang="en-US" sz="1400" b="1" u="none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akıllı</a:t>
          </a:r>
          <a:r>
            <a:rPr lang="en-US" sz="1400" b="1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bir</a:t>
          </a:r>
          <a:r>
            <a:rPr lang="en-US" sz="1400" b="1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dirty="0" err="1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Avrupa</a:t>
          </a:r>
          <a:endParaRPr lang="tr-TR" sz="1400" b="1" u="none" dirty="0" smtClean="0">
            <a:solidFill>
              <a:schemeClr val="bg1"/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>
            <a:buFont typeface="Wingdings" panose="05000000000000000000" pitchFamily="2" charset="2"/>
            <a:buNone/>
          </a:pPr>
          <a:r>
            <a:rPr lang="tr-TR" sz="1400" b="1" u="none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PO </a:t>
          </a:r>
          <a:r>
            <a:rPr lang="tr-TR" sz="1400" b="1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2: Daha yeşil, sıfır karbon ekonomisine doğru daha düşük karbon tüketimine yönelen ve dirençli bir </a:t>
          </a:r>
          <a:r>
            <a:rPr lang="tr-TR" sz="1400" b="1" u="none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Avrupa</a:t>
          </a:r>
        </a:p>
        <a:p>
          <a:pPr>
            <a:buFont typeface="Wingdings" panose="05000000000000000000" pitchFamily="2" charset="2"/>
            <a:buNone/>
          </a:pPr>
          <a:r>
            <a:rPr lang="tr-TR" sz="1400" b="1" u="none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PO </a:t>
          </a:r>
          <a:r>
            <a:rPr lang="tr-TR" sz="1400" b="1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4:</a:t>
          </a:r>
          <a:r>
            <a:rPr lang="en-US" sz="1400" b="1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Avrupa</a:t>
          </a:r>
          <a:r>
            <a:rPr lang="en-US" sz="1400" b="1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Sosyal</a:t>
          </a:r>
          <a:r>
            <a:rPr lang="en-US" sz="1400" b="1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Haklar</a:t>
          </a:r>
          <a:r>
            <a:rPr lang="en-US" sz="1400" b="1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sütununu</a:t>
          </a:r>
          <a:r>
            <a:rPr lang="en-US" sz="1400" b="1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uygulayan</a:t>
          </a:r>
          <a:r>
            <a:rPr lang="en-US" sz="1400" b="1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daha</a:t>
          </a:r>
          <a:r>
            <a:rPr lang="en-US" sz="1400" b="1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sosyal</a:t>
          </a:r>
          <a:r>
            <a:rPr lang="en-US" sz="1400" b="1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ve </a:t>
          </a:r>
          <a:r>
            <a:rPr lang="en-US" sz="1400" b="1" u="none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kapsayıcı</a:t>
          </a:r>
          <a:r>
            <a:rPr lang="en-US" sz="1400" b="1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bir</a:t>
          </a:r>
          <a:r>
            <a:rPr lang="en-US" sz="1400" b="1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dirty="0" err="1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Avrupa</a:t>
          </a:r>
          <a:endParaRPr lang="tr-TR" sz="1400" b="1" u="none" dirty="0" smtClean="0">
            <a:solidFill>
              <a:schemeClr val="bg1"/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>
            <a:buFont typeface="Wingdings" panose="05000000000000000000" pitchFamily="2" charset="2"/>
            <a:buNone/>
          </a:pPr>
          <a:r>
            <a:rPr lang="tr-TR" sz="1400" b="1" u="none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ISO </a:t>
          </a:r>
          <a:r>
            <a:rPr lang="tr-TR" sz="1400" b="1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1: </a:t>
          </a:r>
          <a:r>
            <a:rPr lang="en-US" sz="1400" b="1" u="none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Daha</a:t>
          </a:r>
          <a:r>
            <a:rPr lang="en-US" sz="1400" b="1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iyi</a:t>
          </a:r>
          <a:r>
            <a:rPr lang="en-US" sz="1400" b="1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bir</a:t>
          </a:r>
          <a:r>
            <a:rPr lang="en-US" sz="1400" b="1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işbirliği</a:t>
          </a:r>
          <a:r>
            <a:rPr lang="en-US" sz="1400" b="1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yönetimine</a:t>
          </a:r>
          <a:r>
            <a:rPr lang="en-US" sz="1400" b="1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yönelik</a:t>
          </a:r>
          <a:r>
            <a:rPr lang="en-US" sz="1400" b="1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Interreg-</a:t>
          </a:r>
          <a:r>
            <a:rPr lang="en-US" sz="1400" b="1" u="none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özel</a:t>
          </a:r>
          <a:r>
            <a:rPr lang="en-US" sz="1400" b="1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hedefi</a:t>
          </a:r>
          <a:r>
            <a:rPr lang="en-US" sz="1400" b="1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 </a:t>
          </a:r>
          <a:endParaRPr lang="tr-TR" sz="1400" b="1" u="none" dirty="0">
            <a:solidFill>
              <a:schemeClr val="bg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0DEA16A5-A632-4666-8641-22A4B1705442}" type="sibTrans" cxnId="{BDF9F636-5CCB-4CE3-BA81-CD1C0B899780}">
      <dgm:prSet/>
      <dgm:spPr/>
      <dgm:t>
        <a:bodyPr/>
        <a:lstStyle/>
        <a:p>
          <a:endParaRPr lang="tr-TR"/>
        </a:p>
      </dgm:t>
    </dgm:pt>
    <dgm:pt modelId="{E9E11288-DACD-4070-8319-8E6D2DD97FBC}" type="parTrans" cxnId="{BDF9F636-5CCB-4CE3-BA81-CD1C0B899780}">
      <dgm:prSet/>
      <dgm:spPr/>
      <dgm:t>
        <a:bodyPr/>
        <a:lstStyle/>
        <a:p>
          <a:endParaRPr lang="tr-TR"/>
        </a:p>
      </dgm:t>
    </dgm:pt>
    <dgm:pt modelId="{94488A3B-2F21-45DF-BBB6-098418B73D26}" type="pres">
      <dgm:prSet presAssocID="{4A34DF6F-9B24-4963-8769-1D30EF18439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D16A1873-DFD8-43D2-9049-0FCF8588B6A2}" type="pres">
      <dgm:prSet presAssocID="{339C6916-3AE8-476C-A878-87711469A020}" presName="comp" presStyleCnt="0"/>
      <dgm:spPr/>
    </dgm:pt>
    <dgm:pt modelId="{BB95760A-0119-46C2-B687-6D5DCB4E8A32}" type="pres">
      <dgm:prSet presAssocID="{339C6916-3AE8-476C-A878-87711469A020}" presName="box" presStyleLbl="node1" presStyleIdx="0" presStyleCnt="3" custLinFactNeighborY="0"/>
      <dgm:spPr/>
      <dgm:t>
        <a:bodyPr/>
        <a:lstStyle/>
        <a:p>
          <a:endParaRPr lang="tr-TR"/>
        </a:p>
      </dgm:t>
    </dgm:pt>
    <dgm:pt modelId="{FEDC650D-F44B-447D-AF8C-0CB00C2DDA5A}" type="pres">
      <dgm:prSet presAssocID="{339C6916-3AE8-476C-A878-87711469A020}" presName="img" presStyleLbl="fgImgPlace1" presStyleIdx="0" presStyleCnt="3" custScaleX="99173" custScaleY="58584" custLinFactNeighborX="-671" custLinFactNeighborY="5178"/>
      <dgm:spPr>
        <a:xfrm>
          <a:off x="54690" y="178598"/>
          <a:ext cx="1535268" cy="96440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tr-TR"/>
        </a:p>
      </dgm:t>
    </dgm:pt>
    <dgm:pt modelId="{FDDBC914-377C-498D-8BD0-2A60278F473A}" type="pres">
      <dgm:prSet presAssocID="{339C6916-3AE8-476C-A878-87711469A020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4D8DF08B-855E-4582-8E8A-F179E9E6B376}" type="pres">
      <dgm:prSet presAssocID="{87703AB5-74BA-42C1-8CA1-04F599F052CE}" presName="spacer" presStyleCnt="0"/>
      <dgm:spPr/>
    </dgm:pt>
    <dgm:pt modelId="{087DBA0D-E364-4687-9192-69CC34A0B0CD}" type="pres">
      <dgm:prSet presAssocID="{2FF55D20-8F6C-4A26-9408-EE332EB37D14}" presName="comp" presStyleCnt="0"/>
      <dgm:spPr/>
    </dgm:pt>
    <dgm:pt modelId="{446A1593-BF53-46C0-9CCD-CEF2B603E6E3}" type="pres">
      <dgm:prSet presAssocID="{2FF55D20-8F6C-4A26-9408-EE332EB37D14}" presName="box" presStyleLbl="node1" presStyleIdx="1" presStyleCnt="3" custLinFactNeighborY="-13181"/>
      <dgm:spPr/>
      <dgm:t>
        <a:bodyPr/>
        <a:lstStyle/>
        <a:p>
          <a:endParaRPr lang="tr-TR"/>
        </a:p>
      </dgm:t>
    </dgm:pt>
    <dgm:pt modelId="{4F2DABA0-428F-44B8-8F8B-512A7395D0D9}" type="pres">
      <dgm:prSet presAssocID="{2FF55D20-8F6C-4A26-9408-EE332EB37D14}" presName="img" presStyleLbl="fgImgPlace1" presStyleIdx="1" presStyleCnt="3" custScaleX="115703" custScaleY="63637" custLinFactNeighborX="3461" custLinFactNeighborY="-7576"/>
      <dgm:spPr>
        <a:xfrm>
          <a:off x="125809" y="1509712"/>
          <a:ext cx="1096010" cy="100647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tr-TR"/>
        </a:p>
      </dgm:t>
    </dgm:pt>
    <dgm:pt modelId="{319E8294-B1A5-4CA6-BF32-2C2EBD35D0DB}" type="pres">
      <dgm:prSet presAssocID="{2FF55D20-8F6C-4A26-9408-EE332EB37D14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C7D48BE5-5571-4BEB-980A-8DD370D57B6C}" type="pres">
      <dgm:prSet presAssocID="{F94DCE4C-1493-4A54-A849-FB4EBDF29337}" presName="spacer" presStyleCnt="0"/>
      <dgm:spPr/>
    </dgm:pt>
    <dgm:pt modelId="{27C4B4F1-8E25-4D7F-888E-667C5836699F}" type="pres">
      <dgm:prSet presAssocID="{E8CFB1CA-9B8B-4775-A19C-12BC185FA3D8}" presName="comp" presStyleCnt="0"/>
      <dgm:spPr/>
    </dgm:pt>
    <dgm:pt modelId="{761092FA-26B3-4476-A759-BB950A35871E}" type="pres">
      <dgm:prSet presAssocID="{E8CFB1CA-9B8B-4775-A19C-12BC185FA3D8}" presName="box" presStyleLbl="node1" presStyleIdx="2" presStyleCnt="3" custLinFactNeighborY="-9848"/>
      <dgm:spPr/>
      <dgm:t>
        <a:bodyPr/>
        <a:lstStyle/>
        <a:p>
          <a:endParaRPr lang="tr-TR"/>
        </a:p>
      </dgm:t>
    </dgm:pt>
    <dgm:pt modelId="{E9796EBA-2920-4AF9-83CF-CC6B3C4EEB4F}" type="pres">
      <dgm:prSet presAssocID="{E8CFB1CA-9B8B-4775-A19C-12BC185FA3D8}" presName="img" presStyleLbl="fgImgPlace1" presStyleIdx="2" presStyleCnt="3" custFlipVert="0" custScaleX="92252" custScaleY="56818"/>
      <dgm:spPr>
        <a:xfrm>
          <a:off x="125809" y="2893615"/>
          <a:ext cx="1096010" cy="100647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tr-TR"/>
        </a:p>
      </dgm:t>
    </dgm:pt>
    <dgm:pt modelId="{518CD56A-3D95-4A04-8839-DF21C6D6F2C5}" type="pres">
      <dgm:prSet presAssocID="{E8CFB1CA-9B8B-4775-A19C-12BC185FA3D8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</dgm:ptLst>
  <dgm:cxnLst>
    <dgm:cxn modelId="{769422AF-A79E-4454-A56D-42857B057BD6}" type="presOf" srcId="{2FF55D20-8F6C-4A26-9408-EE332EB37D14}" destId="{319E8294-B1A5-4CA6-BF32-2C2EBD35D0DB}" srcOrd="1" destOrd="0" presId="urn:microsoft.com/office/officeart/2005/8/layout/vList4"/>
    <dgm:cxn modelId="{583B02CC-0E11-48E7-8C6B-104CDA367763}" type="presOf" srcId="{339C6916-3AE8-476C-A878-87711469A020}" destId="{BB95760A-0119-46C2-B687-6D5DCB4E8A32}" srcOrd="0" destOrd="0" presId="urn:microsoft.com/office/officeart/2005/8/layout/vList4"/>
    <dgm:cxn modelId="{932E85D2-2FE0-46E2-A9B1-09BBCC0B70B0}" type="presOf" srcId="{4A34DF6F-9B24-4963-8769-1D30EF184392}" destId="{94488A3B-2F21-45DF-BBB6-098418B73D26}" srcOrd="0" destOrd="0" presId="urn:microsoft.com/office/officeart/2005/8/layout/vList4"/>
    <dgm:cxn modelId="{BDF9F636-5CCB-4CE3-BA81-CD1C0B899780}" srcId="{4A34DF6F-9B24-4963-8769-1D30EF184392}" destId="{E8CFB1CA-9B8B-4775-A19C-12BC185FA3D8}" srcOrd="2" destOrd="0" parTransId="{E9E11288-DACD-4070-8319-8E6D2DD97FBC}" sibTransId="{0DEA16A5-A632-4666-8641-22A4B1705442}"/>
    <dgm:cxn modelId="{73555F7B-D573-4BFA-9F71-245539A3B110}" type="presOf" srcId="{339C6916-3AE8-476C-A878-87711469A020}" destId="{FDDBC914-377C-498D-8BD0-2A60278F473A}" srcOrd="1" destOrd="0" presId="urn:microsoft.com/office/officeart/2005/8/layout/vList4"/>
    <dgm:cxn modelId="{96A9B06A-F16F-421B-8240-ABCC1F49EED9}" type="presOf" srcId="{E8CFB1CA-9B8B-4775-A19C-12BC185FA3D8}" destId="{518CD56A-3D95-4A04-8839-DF21C6D6F2C5}" srcOrd="1" destOrd="0" presId="urn:microsoft.com/office/officeart/2005/8/layout/vList4"/>
    <dgm:cxn modelId="{C9A8757C-6FE4-4505-81BC-575D76F15826}" srcId="{4A34DF6F-9B24-4963-8769-1D30EF184392}" destId="{2FF55D20-8F6C-4A26-9408-EE332EB37D14}" srcOrd="1" destOrd="0" parTransId="{A5994BE3-B7B3-4962-8842-E11DB82F4F46}" sibTransId="{F94DCE4C-1493-4A54-A849-FB4EBDF29337}"/>
    <dgm:cxn modelId="{C397496C-FA89-4722-ADA7-8E86011D385B}" srcId="{4A34DF6F-9B24-4963-8769-1D30EF184392}" destId="{339C6916-3AE8-476C-A878-87711469A020}" srcOrd="0" destOrd="0" parTransId="{91918A54-10F7-4DF4-8629-E05AAF5A9FAE}" sibTransId="{87703AB5-74BA-42C1-8CA1-04F599F052CE}"/>
    <dgm:cxn modelId="{A6AFE247-4B3C-4FD9-BE49-680C2629646A}" type="presOf" srcId="{2FF55D20-8F6C-4A26-9408-EE332EB37D14}" destId="{446A1593-BF53-46C0-9CCD-CEF2B603E6E3}" srcOrd="0" destOrd="0" presId="urn:microsoft.com/office/officeart/2005/8/layout/vList4"/>
    <dgm:cxn modelId="{10A7F48E-E055-4C5B-AB18-01B169217F7A}" type="presOf" srcId="{E8CFB1CA-9B8B-4775-A19C-12BC185FA3D8}" destId="{761092FA-26B3-4476-A759-BB950A35871E}" srcOrd="0" destOrd="0" presId="urn:microsoft.com/office/officeart/2005/8/layout/vList4"/>
    <dgm:cxn modelId="{3CAAE508-2F72-4B70-A9A9-66416561640A}" type="presParOf" srcId="{94488A3B-2F21-45DF-BBB6-098418B73D26}" destId="{D16A1873-DFD8-43D2-9049-0FCF8588B6A2}" srcOrd="0" destOrd="0" presId="urn:microsoft.com/office/officeart/2005/8/layout/vList4"/>
    <dgm:cxn modelId="{ADFDEC5D-7899-4DE2-AA8F-C4FAAEFF7775}" type="presParOf" srcId="{D16A1873-DFD8-43D2-9049-0FCF8588B6A2}" destId="{BB95760A-0119-46C2-B687-6D5DCB4E8A32}" srcOrd="0" destOrd="0" presId="urn:microsoft.com/office/officeart/2005/8/layout/vList4"/>
    <dgm:cxn modelId="{D8B33A0D-525E-4FE3-81C6-CA97022ED0E1}" type="presParOf" srcId="{D16A1873-DFD8-43D2-9049-0FCF8588B6A2}" destId="{FEDC650D-F44B-447D-AF8C-0CB00C2DDA5A}" srcOrd="1" destOrd="0" presId="urn:microsoft.com/office/officeart/2005/8/layout/vList4"/>
    <dgm:cxn modelId="{3909C9AB-A91B-4D65-BE92-6F2F6144082A}" type="presParOf" srcId="{D16A1873-DFD8-43D2-9049-0FCF8588B6A2}" destId="{FDDBC914-377C-498D-8BD0-2A60278F473A}" srcOrd="2" destOrd="0" presId="urn:microsoft.com/office/officeart/2005/8/layout/vList4"/>
    <dgm:cxn modelId="{8017AC43-027D-40A6-B94E-6CEDB680C26E}" type="presParOf" srcId="{94488A3B-2F21-45DF-BBB6-098418B73D26}" destId="{4D8DF08B-855E-4582-8E8A-F179E9E6B376}" srcOrd="1" destOrd="0" presId="urn:microsoft.com/office/officeart/2005/8/layout/vList4"/>
    <dgm:cxn modelId="{FF5E0BB6-4ABB-434B-BD72-BA85EE7D4DD4}" type="presParOf" srcId="{94488A3B-2F21-45DF-BBB6-098418B73D26}" destId="{087DBA0D-E364-4687-9192-69CC34A0B0CD}" srcOrd="2" destOrd="0" presId="urn:microsoft.com/office/officeart/2005/8/layout/vList4"/>
    <dgm:cxn modelId="{E283377F-3F5D-4DDF-9786-8F8FAD7ED511}" type="presParOf" srcId="{087DBA0D-E364-4687-9192-69CC34A0B0CD}" destId="{446A1593-BF53-46C0-9CCD-CEF2B603E6E3}" srcOrd="0" destOrd="0" presId="urn:microsoft.com/office/officeart/2005/8/layout/vList4"/>
    <dgm:cxn modelId="{CF2E6EE8-0F94-42C3-B237-B601EED4CD8E}" type="presParOf" srcId="{087DBA0D-E364-4687-9192-69CC34A0B0CD}" destId="{4F2DABA0-428F-44B8-8F8B-512A7395D0D9}" srcOrd="1" destOrd="0" presId="urn:microsoft.com/office/officeart/2005/8/layout/vList4"/>
    <dgm:cxn modelId="{02EFAECD-C2F4-4E48-952C-F0A98B8182B4}" type="presParOf" srcId="{087DBA0D-E364-4687-9192-69CC34A0B0CD}" destId="{319E8294-B1A5-4CA6-BF32-2C2EBD35D0DB}" srcOrd="2" destOrd="0" presId="urn:microsoft.com/office/officeart/2005/8/layout/vList4"/>
    <dgm:cxn modelId="{F954A003-59DF-4B24-B661-3AE6EA6D39FB}" type="presParOf" srcId="{94488A3B-2F21-45DF-BBB6-098418B73D26}" destId="{C7D48BE5-5571-4BEB-980A-8DD370D57B6C}" srcOrd="3" destOrd="0" presId="urn:microsoft.com/office/officeart/2005/8/layout/vList4"/>
    <dgm:cxn modelId="{40389C46-F4B4-40F4-B2BC-4B49B2BC71D7}" type="presParOf" srcId="{94488A3B-2F21-45DF-BBB6-098418B73D26}" destId="{27C4B4F1-8E25-4D7F-888E-667C5836699F}" srcOrd="4" destOrd="0" presId="urn:microsoft.com/office/officeart/2005/8/layout/vList4"/>
    <dgm:cxn modelId="{A5989B89-DE9A-4957-9E0C-AA74462DFF2B}" type="presParOf" srcId="{27C4B4F1-8E25-4D7F-888E-667C5836699F}" destId="{761092FA-26B3-4476-A759-BB950A35871E}" srcOrd="0" destOrd="0" presId="urn:microsoft.com/office/officeart/2005/8/layout/vList4"/>
    <dgm:cxn modelId="{C805E8E1-A42E-4BF1-A453-0AA094BDE6BE}" type="presParOf" srcId="{27C4B4F1-8E25-4D7F-888E-667C5836699F}" destId="{E9796EBA-2920-4AF9-83CF-CC6B3C4EEB4F}" srcOrd="1" destOrd="0" presId="urn:microsoft.com/office/officeart/2005/8/layout/vList4"/>
    <dgm:cxn modelId="{02C735BA-3003-4311-B498-A0A34A31CA7B}" type="presParOf" srcId="{27C4B4F1-8E25-4D7F-888E-667C5836699F}" destId="{518CD56A-3D95-4A04-8839-DF21C6D6F2C5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ED8FD0-7FB2-40AE-84C6-4F014840895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204C7136-AC7C-4095-98A5-77DBA8CE0F60}">
      <dgm:prSet phldrT="[Metin]" custT="1"/>
      <dgm:spPr/>
      <dgm:t>
        <a:bodyPr/>
        <a:lstStyle/>
        <a:p>
          <a:r>
            <a:rPr lang="tr-TR" sz="2000" dirty="0" smtClean="0"/>
            <a:t>Çevrenin korunması ve sürdürülebilir kalkınma</a:t>
          </a:r>
          <a:endParaRPr lang="tr-TR" sz="2000" dirty="0"/>
        </a:p>
      </dgm:t>
    </dgm:pt>
    <dgm:pt modelId="{C12412B1-B06C-4243-A1F1-BA4F870F94C5}" type="parTrans" cxnId="{D7882CF7-FCEA-459A-B97A-DB73D9EC447F}">
      <dgm:prSet/>
      <dgm:spPr/>
      <dgm:t>
        <a:bodyPr/>
        <a:lstStyle/>
        <a:p>
          <a:endParaRPr lang="tr-TR"/>
        </a:p>
      </dgm:t>
    </dgm:pt>
    <dgm:pt modelId="{7B3F6DE0-8F7F-4061-9549-E176D34F675B}" type="sibTrans" cxnId="{D7882CF7-FCEA-459A-B97A-DB73D9EC447F}">
      <dgm:prSet/>
      <dgm:spPr/>
      <dgm:t>
        <a:bodyPr/>
        <a:lstStyle/>
        <a:p>
          <a:endParaRPr lang="tr-TR"/>
        </a:p>
      </dgm:t>
    </dgm:pt>
    <dgm:pt modelId="{A344E066-5835-4710-983D-8C8638639532}">
      <dgm:prSet phldrT="[Metin]" custT="1"/>
      <dgm:spPr/>
      <dgm:t>
        <a:bodyPr/>
        <a:lstStyle/>
        <a:p>
          <a:r>
            <a:rPr lang="tr-TR" sz="2000" dirty="0" smtClean="0"/>
            <a:t>Fırsat eşitliği ve ayrımcılık yapmama</a:t>
          </a:r>
          <a:endParaRPr lang="tr-TR" sz="2000" dirty="0"/>
        </a:p>
      </dgm:t>
    </dgm:pt>
    <dgm:pt modelId="{C218A16C-DC3E-4CE2-A081-7EDB0DBF3770}" type="parTrans" cxnId="{3BA52673-C79F-428C-BE4E-6D3314EC93FB}">
      <dgm:prSet/>
      <dgm:spPr/>
      <dgm:t>
        <a:bodyPr/>
        <a:lstStyle/>
        <a:p>
          <a:endParaRPr lang="tr-TR"/>
        </a:p>
      </dgm:t>
    </dgm:pt>
    <dgm:pt modelId="{8F872811-51F9-4B81-8A7A-8A02763B7001}" type="sibTrans" cxnId="{3BA52673-C79F-428C-BE4E-6D3314EC93FB}">
      <dgm:prSet/>
      <dgm:spPr/>
      <dgm:t>
        <a:bodyPr/>
        <a:lstStyle/>
        <a:p>
          <a:endParaRPr lang="tr-TR"/>
        </a:p>
      </dgm:t>
    </dgm:pt>
    <dgm:pt modelId="{3E01F313-3406-4EE7-ACA0-F0CF33A02569}">
      <dgm:prSet phldrT="[Metin]" custT="1"/>
      <dgm:spPr/>
      <dgm:t>
        <a:bodyPr/>
        <a:lstStyle/>
        <a:p>
          <a:r>
            <a:rPr lang="tr-TR" sz="2000" dirty="0" smtClean="0"/>
            <a:t>Kadın erkek eşitliği</a:t>
          </a:r>
          <a:endParaRPr lang="tr-TR" sz="2000" dirty="0"/>
        </a:p>
      </dgm:t>
    </dgm:pt>
    <dgm:pt modelId="{38F6D99B-7E40-4883-A805-DC9408F610EF}" type="parTrans" cxnId="{DC856928-8683-4D27-AE3F-E7077FAE74CF}">
      <dgm:prSet/>
      <dgm:spPr/>
      <dgm:t>
        <a:bodyPr/>
        <a:lstStyle/>
        <a:p>
          <a:endParaRPr lang="tr-TR"/>
        </a:p>
      </dgm:t>
    </dgm:pt>
    <dgm:pt modelId="{E1E9F259-58CD-49F0-BF49-8DF97D3E3E60}" type="sibTrans" cxnId="{DC856928-8683-4D27-AE3F-E7077FAE74CF}">
      <dgm:prSet/>
      <dgm:spPr/>
      <dgm:t>
        <a:bodyPr/>
        <a:lstStyle/>
        <a:p>
          <a:endParaRPr lang="tr-TR"/>
        </a:p>
      </dgm:t>
    </dgm:pt>
    <dgm:pt modelId="{842E923A-819A-4153-B16F-D4A5DB6E3DD2}">
      <dgm:prSet custT="1"/>
      <dgm:spPr/>
      <dgm:t>
        <a:bodyPr/>
        <a:lstStyle/>
        <a:p>
          <a:r>
            <a:rPr lang="tr-TR" sz="2000" dirty="0" smtClean="0"/>
            <a:t>Yeni Avrupa </a:t>
          </a:r>
          <a:r>
            <a:rPr lang="tr-TR" sz="2000" dirty="0" err="1" smtClean="0"/>
            <a:t>Bauhaus</a:t>
          </a:r>
          <a:r>
            <a:rPr lang="tr-TR" sz="2000" dirty="0" smtClean="0"/>
            <a:t> Yaklaşımı</a:t>
          </a:r>
          <a:endParaRPr lang="tr-TR" sz="2000" dirty="0"/>
        </a:p>
      </dgm:t>
    </dgm:pt>
    <dgm:pt modelId="{40104EA6-8DA6-4CB8-B0AC-87AF629BB02A}" type="parTrans" cxnId="{5B99C92C-A293-4361-BF50-05705058B145}">
      <dgm:prSet/>
      <dgm:spPr/>
      <dgm:t>
        <a:bodyPr/>
        <a:lstStyle/>
        <a:p>
          <a:endParaRPr lang="tr-TR"/>
        </a:p>
      </dgm:t>
    </dgm:pt>
    <dgm:pt modelId="{E88CBFBC-2569-4B52-8297-FEF577A5023A}" type="sibTrans" cxnId="{5B99C92C-A293-4361-BF50-05705058B145}">
      <dgm:prSet/>
      <dgm:spPr/>
      <dgm:t>
        <a:bodyPr/>
        <a:lstStyle/>
        <a:p>
          <a:endParaRPr lang="tr-TR"/>
        </a:p>
      </dgm:t>
    </dgm:pt>
    <dgm:pt modelId="{9DF74490-10A6-4C9C-8C97-5F5A20A56C30}" type="pres">
      <dgm:prSet presAssocID="{22ED8FD0-7FB2-40AE-84C6-4F014840895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tr-TR"/>
        </a:p>
      </dgm:t>
    </dgm:pt>
    <dgm:pt modelId="{1DC21AF1-D31E-44F5-B130-57EAC5A89796}" type="pres">
      <dgm:prSet presAssocID="{22ED8FD0-7FB2-40AE-84C6-4F0148408955}" presName="Name1" presStyleCnt="0"/>
      <dgm:spPr/>
    </dgm:pt>
    <dgm:pt modelId="{95B1D1F4-A652-4C6F-8180-D26B28279410}" type="pres">
      <dgm:prSet presAssocID="{22ED8FD0-7FB2-40AE-84C6-4F0148408955}" presName="cycle" presStyleCnt="0"/>
      <dgm:spPr/>
    </dgm:pt>
    <dgm:pt modelId="{8E182E55-33F6-4281-AEB3-0CEB13C56684}" type="pres">
      <dgm:prSet presAssocID="{22ED8FD0-7FB2-40AE-84C6-4F0148408955}" presName="srcNode" presStyleLbl="node1" presStyleIdx="0" presStyleCnt="4"/>
      <dgm:spPr/>
    </dgm:pt>
    <dgm:pt modelId="{E0B057AE-307D-4C35-981A-D09B915DF10A}" type="pres">
      <dgm:prSet presAssocID="{22ED8FD0-7FB2-40AE-84C6-4F0148408955}" presName="conn" presStyleLbl="parChTrans1D2" presStyleIdx="0" presStyleCnt="1"/>
      <dgm:spPr/>
      <dgm:t>
        <a:bodyPr/>
        <a:lstStyle/>
        <a:p>
          <a:endParaRPr lang="tr-TR"/>
        </a:p>
      </dgm:t>
    </dgm:pt>
    <dgm:pt modelId="{ABDADE26-D3EE-4D5C-B9C2-DBFACD81BFEB}" type="pres">
      <dgm:prSet presAssocID="{22ED8FD0-7FB2-40AE-84C6-4F0148408955}" presName="extraNode" presStyleLbl="node1" presStyleIdx="0" presStyleCnt="4"/>
      <dgm:spPr/>
    </dgm:pt>
    <dgm:pt modelId="{765ACF5D-ACCA-4F2B-BCD6-F5A9A6F1C365}" type="pres">
      <dgm:prSet presAssocID="{22ED8FD0-7FB2-40AE-84C6-4F0148408955}" presName="dstNode" presStyleLbl="node1" presStyleIdx="0" presStyleCnt="4"/>
      <dgm:spPr/>
    </dgm:pt>
    <dgm:pt modelId="{0E0FD7F0-8555-4FA4-B996-FA36B605B188}" type="pres">
      <dgm:prSet presAssocID="{204C7136-AC7C-4095-98A5-77DBA8CE0F60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BDB3C91C-13C5-4D52-ADBF-E3C0D620BF5A}" type="pres">
      <dgm:prSet presAssocID="{204C7136-AC7C-4095-98A5-77DBA8CE0F60}" presName="accent_1" presStyleCnt="0"/>
      <dgm:spPr/>
    </dgm:pt>
    <dgm:pt modelId="{40339629-C2D9-40D7-BC2A-8DD18E4604BC}" type="pres">
      <dgm:prSet presAssocID="{204C7136-AC7C-4095-98A5-77DBA8CE0F60}" presName="accentRepeatNode" presStyleLbl="solidFgAcc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tr-TR"/>
        </a:p>
      </dgm:t>
    </dgm:pt>
    <dgm:pt modelId="{B1EA5239-E537-4E7E-A18C-BF6F1CE0F426}" type="pres">
      <dgm:prSet presAssocID="{A344E066-5835-4710-983D-8C8638639532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3420F7F5-3CBB-40DC-8BE3-7EBF7A5961F9}" type="pres">
      <dgm:prSet presAssocID="{A344E066-5835-4710-983D-8C8638639532}" presName="accent_2" presStyleCnt="0"/>
      <dgm:spPr/>
    </dgm:pt>
    <dgm:pt modelId="{032AA2D8-154A-4D84-B8C1-44EA04B7B048}" type="pres">
      <dgm:prSet presAssocID="{A344E066-5835-4710-983D-8C8638639532}" presName="accentRepeatNode" presStyleLbl="solidFgAcc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tr-TR"/>
        </a:p>
      </dgm:t>
    </dgm:pt>
    <dgm:pt modelId="{31E60B21-1856-4CFF-8333-74CEDB5B3D42}" type="pres">
      <dgm:prSet presAssocID="{3E01F313-3406-4EE7-ACA0-F0CF33A02569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8DDA29F5-03D5-43FF-8280-CAB086B1E0EC}" type="pres">
      <dgm:prSet presAssocID="{3E01F313-3406-4EE7-ACA0-F0CF33A02569}" presName="accent_3" presStyleCnt="0"/>
      <dgm:spPr/>
    </dgm:pt>
    <dgm:pt modelId="{6EBC73FA-D611-443F-BCA8-8A7BC821B3F9}" type="pres">
      <dgm:prSet presAssocID="{3E01F313-3406-4EE7-ACA0-F0CF33A02569}" presName="accentRepeatNode" presStyleLbl="solidFgAcc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tr-TR"/>
        </a:p>
      </dgm:t>
    </dgm:pt>
    <dgm:pt modelId="{5A4F2530-F433-448D-9072-92989FBDB9AA}" type="pres">
      <dgm:prSet presAssocID="{842E923A-819A-4153-B16F-D4A5DB6E3DD2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7160773F-B0B5-4C33-86FE-DF89D1C73210}" type="pres">
      <dgm:prSet presAssocID="{842E923A-819A-4153-B16F-D4A5DB6E3DD2}" presName="accent_4" presStyleCnt="0"/>
      <dgm:spPr/>
    </dgm:pt>
    <dgm:pt modelId="{C038F1BF-5D99-4D87-8124-DD81DC8EE917}" type="pres">
      <dgm:prSet presAssocID="{842E923A-819A-4153-B16F-D4A5DB6E3DD2}" presName="accentRepeatNode" presStyleLbl="solidFgAcc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tr-TR"/>
        </a:p>
      </dgm:t>
    </dgm:pt>
  </dgm:ptLst>
  <dgm:cxnLst>
    <dgm:cxn modelId="{C75ABB12-157D-4692-9AA0-2201C6B526E5}" type="presOf" srcId="{204C7136-AC7C-4095-98A5-77DBA8CE0F60}" destId="{0E0FD7F0-8555-4FA4-B996-FA36B605B188}" srcOrd="0" destOrd="0" presId="urn:microsoft.com/office/officeart/2008/layout/VerticalCurvedList"/>
    <dgm:cxn modelId="{80E7ADC8-610F-4076-9E63-EA5EA95039DE}" type="presOf" srcId="{A344E066-5835-4710-983D-8C8638639532}" destId="{B1EA5239-E537-4E7E-A18C-BF6F1CE0F426}" srcOrd="0" destOrd="0" presId="urn:microsoft.com/office/officeart/2008/layout/VerticalCurvedList"/>
    <dgm:cxn modelId="{3BA52673-C79F-428C-BE4E-6D3314EC93FB}" srcId="{22ED8FD0-7FB2-40AE-84C6-4F0148408955}" destId="{A344E066-5835-4710-983D-8C8638639532}" srcOrd="1" destOrd="0" parTransId="{C218A16C-DC3E-4CE2-A081-7EDB0DBF3770}" sibTransId="{8F872811-51F9-4B81-8A7A-8A02763B7001}"/>
    <dgm:cxn modelId="{B175013D-3B13-4C8B-BA01-0426C54ABEA0}" type="presOf" srcId="{7B3F6DE0-8F7F-4061-9549-E176D34F675B}" destId="{E0B057AE-307D-4C35-981A-D09B915DF10A}" srcOrd="0" destOrd="0" presId="urn:microsoft.com/office/officeart/2008/layout/VerticalCurvedList"/>
    <dgm:cxn modelId="{F57E74F0-7C39-41FE-9196-F30A11DE42F9}" type="presOf" srcId="{842E923A-819A-4153-B16F-D4A5DB6E3DD2}" destId="{5A4F2530-F433-448D-9072-92989FBDB9AA}" srcOrd="0" destOrd="0" presId="urn:microsoft.com/office/officeart/2008/layout/VerticalCurvedList"/>
    <dgm:cxn modelId="{D7882CF7-FCEA-459A-B97A-DB73D9EC447F}" srcId="{22ED8FD0-7FB2-40AE-84C6-4F0148408955}" destId="{204C7136-AC7C-4095-98A5-77DBA8CE0F60}" srcOrd="0" destOrd="0" parTransId="{C12412B1-B06C-4243-A1F1-BA4F870F94C5}" sibTransId="{7B3F6DE0-8F7F-4061-9549-E176D34F675B}"/>
    <dgm:cxn modelId="{DC856928-8683-4D27-AE3F-E7077FAE74CF}" srcId="{22ED8FD0-7FB2-40AE-84C6-4F0148408955}" destId="{3E01F313-3406-4EE7-ACA0-F0CF33A02569}" srcOrd="2" destOrd="0" parTransId="{38F6D99B-7E40-4883-A805-DC9408F610EF}" sibTransId="{E1E9F259-58CD-49F0-BF49-8DF97D3E3E60}"/>
    <dgm:cxn modelId="{1F04F2B6-BB92-4463-B408-61BF44692E6F}" type="presOf" srcId="{22ED8FD0-7FB2-40AE-84C6-4F0148408955}" destId="{9DF74490-10A6-4C9C-8C97-5F5A20A56C30}" srcOrd="0" destOrd="0" presId="urn:microsoft.com/office/officeart/2008/layout/VerticalCurvedList"/>
    <dgm:cxn modelId="{0F107211-15A2-43F3-9519-1F35156ABCFE}" type="presOf" srcId="{3E01F313-3406-4EE7-ACA0-F0CF33A02569}" destId="{31E60B21-1856-4CFF-8333-74CEDB5B3D42}" srcOrd="0" destOrd="0" presId="urn:microsoft.com/office/officeart/2008/layout/VerticalCurvedList"/>
    <dgm:cxn modelId="{5B99C92C-A293-4361-BF50-05705058B145}" srcId="{22ED8FD0-7FB2-40AE-84C6-4F0148408955}" destId="{842E923A-819A-4153-B16F-D4A5DB6E3DD2}" srcOrd="3" destOrd="0" parTransId="{40104EA6-8DA6-4CB8-B0AC-87AF629BB02A}" sibTransId="{E88CBFBC-2569-4B52-8297-FEF577A5023A}"/>
    <dgm:cxn modelId="{6BB06BCE-5B3D-4D83-B656-07A49C3D0478}" type="presParOf" srcId="{9DF74490-10A6-4C9C-8C97-5F5A20A56C30}" destId="{1DC21AF1-D31E-44F5-B130-57EAC5A89796}" srcOrd="0" destOrd="0" presId="urn:microsoft.com/office/officeart/2008/layout/VerticalCurvedList"/>
    <dgm:cxn modelId="{6D3C7230-39DC-493A-A59B-669EF7E76E70}" type="presParOf" srcId="{1DC21AF1-D31E-44F5-B130-57EAC5A89796}" destId="{95B1D1F4-A652-4C6F-8180-D26B28279410}" srcOrd="0" destOrd="0" presId="urn:microsoft.com/office/officeart/2008/layout/VerticalCurvedList"/>
    <dgm:cxn modelId="{8D0FE4BC-3B82-45C1-8CF6-D6C65C387B95}" type="presParOf" srcId="{95B1D1F4-A652-4C6F-8180-D26B28279410}" destId="{8E182E55-33F6-4281-AEB3-0CEB13C56684}" srcOrd="0" destOrd="0" presId="urn:microsoft.com/office/officeart/2008/layout/VerticalCurvedList"/>
    <dgm:cxn modelId="{6B423C69-51F7-4CBA-A216-80158B93AD36}" type="presParOf" srcId="{95B1D1F4-A652-4C6F-8180-D26B28279410}" destId="{E0B057AE-307D-4C35-981A-D09B915DF10A}" srcOrd="1" destOrd="0" presId="urn:microsoft.com/office/officeart/2008/layout/VerticalCurvedList"/>
    <dgm:cxn modelId="{FB836BD0-4341-48BC-AE0A-08ED2B82ADA3}" type="presParOf" srcId="{95B1D1F4-A652-4C6F-8180-D26B28279410}" destId="{ABDADE26-D3EE-4D5C-B9C2-DBFACD81BFEB}" srcOrd="2" destOrd="0" presId="urn:microsoft.com/office/officeart/2008/layout/VerticalCurvedList"/>
    <dgm:cxn modelId="{DC30501C-2633-4613-881F-F856E2C8566E}" type="presParOf" srcId="{95B1D1F4-A652-4C6F-8180-D26B28279410}" destId="{765ACF5D-ACCA-4F2B-BCD6-F5A9A6F1C365}" srcOrd="3" destOrd="0" presId="urn:microsoft.com/office/officeart/2008/layout/VerticalCurvedList"/>
    <dgm:cxn modelId="{62B31FC5-29FF-4977-B0B9-F08F1560D80C}" type="presParOf" srcId="{1DC21AF1-D31E-44F5-B130-57EAC5A89796}" destId="{0E0FD7F0-8555-4FA4-B996-FA36B605B188}" srcOrd="1" destOrd="0" presId="urn:microsoft.com/office/officeart/2008/layout/VerticalCurvedList"/>
    <dgm:cxn modelId="{BA0E99E1-1802-4A5A-8B28-A8E5AEF6DF3F}" type="presParOf" srcId="{1DC21AF1-D31E-44F5-B130-57EAC5A89796}" destId="{BDB3C91C-13C5-4D52-ADBF-E3C0D620BF5A}" srcOrd="2" destOrd="0" presId="urn:microsoft.com/office/officeart/2008/layout/VerticalCurvedList"/>
    <dgm:cxn modelId="{FD462012-E777-497C-A66D-E2D6F8A08907}" type="presParOf" srcId="{BDB3C91C-13C5-4D52-ADBF-E3C0D620BF5A}" destId="{40339629-C2D9-40D7-BC2A-8DD18E4604BC}" srcOrd="0" destOrd="0" presId="urn:microsoft.com/office/officeart/2008/layout/VerticalCurvedList"/>
    <dgm:cxn modelId="{C5241E5F-E23B-4A2F-A321-21529035AEE9}" type="presParOf" srcId="{1DC21AF1-D31E-44F5-B130-57EAC5A89796}" destId="{B1EA5239-E537-4E7E-A18C-BF6F1CE0F426}" srcOrd="3" destOrd="0" presId="urn:microsoft.com/office/officeart/2008/layout/VerticalCurvedList"/>
    <dgm:cxn modelId="{1F649DFB-45B7-45FD-A81B-07F11B03F068}" type="presParOf" srcId="{1DC21AF1-D31E-44F5-B130-57EAC5A89796}" destId="{3420F7F5-3CBB-40DC-8BE3-7EBF7A5961F9}" srcOrd="4" destOrd="0" presId="urn:microsoft.com/office/officeart/2008/layout/VerticalCurvedList"/>
    <dgm:cxn modelId="{929B1CE7-F5CA-4C88-A991-77A6F465C5BE}" type="presParOf" srcId="{3420F7F5-3CBB-40DC-8BE3-7EBF7A5961F9}" destId="{032AA2D8-154A-4D84-B8C1-44EA04B7B048}" srcOrd="0" destOrd="0" presId="urn:microsoft.com/office/officeart/2008/layout/VerticalCurvedList"/>
    <dgm:cxn modelId="{7858D491-E709-4B8E-A883-45A638D39950}" type="presParOf" srcId="{1DC21AF1-D31E-44F5-B130-57EAC5A89796}" destId="{31E60B21-1856-4CFF-8333-74CEDB5B3D42}" srcOrd="5" destOrd="0" presId="urn:microsoft.com/office/officeart/2008/layout/VerticalCurvedList"/>
    <dgm:cxn modelId="{966742F3-ABAE-48AA-9F8B-CBBE4983ECD2}" type="presParOf" srcId="{1DC21AF1-D31E-44F5-B130-57EAC5A89796}" destId="{8DDA29F5-03D5-43FF-8280-CAB086B1E0EC}" srcOrd="6" destOrd="0" presId="urn:microsoft.com/office/officeart/2008/layout/VerticalCurvedList"/>
    <dgm:cxn modelId="{E5FAE4B9-F64F-4422-A2A7-88E9F35F09A6}" type="presParOf" srcId="{8DDA29F5-03D5-43FF-8280-CAB086B1E0EC}" destId="{6EBC73FA-D611-443F-BCA8-8A7BC821B3F9}" srcOrd="0" destOrd="0" presId="urn:microsoft.com/office/officeart/2008/layout/VerticalCurvedList"/>
    <dgm:cxn modelId="{E6548D47-9FE3-4D1F-B4F1-06AE1B0985EF}" type="presParOf" srcId="{1DC21AF1-D31E-44F5-B130-57EAC5A89796}" destId="{5A4F2530-F433-448D-9072-92989FBDB9AA}" srcOrd="7" destOrd="0" presId="urn:microsoft.com/office/officeart/2008/layout/VerticalCurvedList"/>
    <dgm:cxn modelId="{1B2F5DFD-89D8-4E2F-B376-23BF9425F8E3}" type="presParOf" srcId="{1DC21AF1-D31E-44F5-B130-57EAC5A89796}" destId="{7160773F-B0B5-4C33-86FE-DF89D1C73210}" srcOrd="8" destOrd="0" presId="urn:microsoft.com/office/officeart/2008/layout/VerticalCurvedList"/>
    <dgm:cxn modelId="{7B36F261-42B1-4AEB-BB9B-AC8273733D00}" type="presParOf" srcId="{7160773F-B0B5-4C33-86FE-DF89D1C73210}" destId="{C038F1BF-5D99-4D87-8124-DD81DC8EE91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95760A-0119-46C2-B687-6D5DCB4E8A32}">
      <dsp:nvSpPr>
        <dsp:cNvPr id="0" name=""/>
        <dsp:cNvSpPr/>
      </dsp:nvSpPr>
      <dsp:spPr>
        <a:xfrm>
          <a:off x="0" y="0"/>
          <a:ext cx="8712968" cy="1485165"/>
        </a:xfrm>
        <a:prstGeom prst="roundRect">
          <a:avLst>
            <a:gd name="adj" fmla="val 10000"/>
          </a:avLst>
        </a:prstGeom>
        <a:solidFill>
          <a:srgbClr val="FFC000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000" b="1" u="none" kern="1200" dirty="0" smtClean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rPr>
            <a:t> PO </a:t>
          </a:r>
          <a:r>
            <a:rPr lang="tr-TR" sz="2000" b="1" u="none" kern="1200" dirty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rPr>
            <a:t>2: Daha yeşil ve düşük karbonlu bir Avrupa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000" b="1" i="0" kern="12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 PO </a:t>
          </a:r>
          <a:r>
            <a:rPr lang="en-US" sz="2000" b="1" i="0" kern="12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5: </a:t>
          </a:r>
          <a:r>
            <a:rPr lang="tr-TR" sz="2000" b="1" i="0" kern="12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Vatandaşlara daha yakın bir Avrupa</a:t>
          </a:r>
          <a:endParaRPr lang="tr-TR" sz="2000" b="1" i="0" u="none" kern="1200" dirty="0">
            <a:solidFill>
              <a:srgbClr val="002060"/>
            </a:solidFill>
            <a:latin typeface="Calibri" panose="020F0502020204030204"/>
            <a:ea typeface="+mn-ea"/>
            <a:cs typeface="+mn-cs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000" b="1" i="0" kern="12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en-US" sz="2000" b="1" i="0" kern="12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ISO </a:t>
          </a:r>
          <a:r>
            <a:rPr lang="en-US" sz="2000" b="1" i="0" kern="12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2: </a:t>
          </a:r>
          <a:r>
            <a:rPr lang="tr-TR" sz="2000" b="1" i="0" kern="12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Daha güvenli ve emniyetli bir Avrupa</a:t>
          </a:r>
          <a:endParaRPr lang="tr-TR" sz="2000" b="1" i="0" u="none" kern="1200" dirty="0">
            <a:solidFill>
              <a:srgbClr val="002060"/>
            </a:solidFill>
            <a:latin typeface="Calibri" panose="020F0502020204030204"/>
            <a:ea typeface="+mn-ea"/>
            <a:cs typeface="+mn-cs"/>
          </a:endParaRPr>
        </a:p>
      </dsp:txBody>
      <dsp:txXfrm>
        <a:off x="1934609" y="43499"/>
        <a:ext cx="6734859" cy="1398167"/>
      </dsp:txXfrm>
    </dsp:sp>
    <dsp:sp modelId="{FEDC650D-F44B-447D-AF8C-0CB00C2DDA5A}">
      <dsp:nvSpPr>
        <dsp:cNvPr id="0" name=""/>
        <dsp:cNvSpPr/>
      </dsp:nvSpPr>
      <dsp:spPr>
        <a:xfrm>
          <a:off x="144029" y="456076"/>
          <a:ext cx="1728182" cy="69605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6A1593-BF53-46C0-9CCD-CEF2B603E6E3}">
      <dsp:nvSpPr>
        <dsp:cNvPr id="0" name=""/>
        <dsp:cNvSpPr/>
      </dsp:nvSpPr>
      <dsp:spPr>
        <a:xfrm>
          <a:off x="0" y="1437921"/>
          <a:ext cx="8712968" cy="1485165"/>
        </a:xfrm>
        <a:prstGeom prst="roundRect">
          <a:avLst>
            <a:gd name="adj" fmla="val 10000"/>
          </a:avLst>
        </a:prstGeom>
        <a:solidFill>
          <a:srgbClr val="FFC000">
            <a:hueOff val="5197846"/>
            <a:satOff val="-23984"/>
            <a:lumOff val="883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000" b="1" u="none" kern="1200" dirty="0" smtClean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rPr>
            <a:t>  </a:t>
          </a:r>
          <a:r>
            <a:rPr lang="en-US" sz="2000" b="1" u="none" kern="1200" dirty="0" smtClean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rPr>
            <a:t>PO</a:t>
          </a:r>
          <a:r>
            <a:rPr lang="tr-TR" sz="2000" b="1" u="none" kern="1200" dirty="0" smtClean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rPr>
            <a:t> </a:t>
          </a:r>
          <a:r>
            <a:rPr lang="en-US" sz="2000" b="1" u="none" kern="1200" dirty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rPr>
            <a:t>1</a:t>
          </a:r>
          <a:r>
            <a:rPr lang="tr-TR" sz="2000" b="1" u="none" kern="1200" dirty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rPr>
            <a:t>: Daha akıllı ve rekabetçi bir Avrupa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000" b="1" u="none" kern="1200" dirty="0" smtClean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rPr>
            <a:t>  PO </a:t>
          </a:r>
          <a:r>
            <a:rPr lang="tr-TR" sz="2000" b="1" u="none" kern="1200" dirty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rPr>
            <a:t>2: Daha yeşil ve düşük karbonlu bir Avrupa</a:t>
          </a:r>
          <a:endParaRPr lang="tr-TR" sz="2000" u="none" kern="1200" dirty="0">
            <a:solidFill>
              <a:srgbClr val="002060"/>
            </a:solidFill>
            <a:latin typeface="Calibri" panose="020F0502020204030204"/>
            <a:ea typeface="+mn-ea"/>
            <a:cs typeface="+mn-cs"/>
          </a:endParaRPr>
        </a:p>
      </dsp:txBody>
      <dsp:txXfrm>
        <a:off x="1934609" y="1481420"/>
        <a:ext cx="6734859" cy="1398167"/>
      </dsp:txXfrm>
    </dsp:sp>
    <dsp:sp modelId="{4F2DABA0-428F-44B8-8F8B-512A7395D0D9}">
      <dsp:nvSpPr>
        <dsp:cNvPr id="0" name=""/>
        <dsp:cNvSpPr/>
      </dsp:nvSpPr>
      <dsp:spPr>
        <a:xfrm>
          <a:off x="72007" y="1908205"/>
          <a:ext cx="2016233" cy="75609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1092FA-26B3-4476-A759-BB950A35871E}">
      <dsp:nvSpPr>
        <dsp:cNvPr id="0" name=""/>
        <dsp:cNvSpPr/>
      </dsp:nvSpPr>
      <dsp:spPr>
        <a:xfrm>
          <a:off x="0" y="3121103"/>
          <a:ext cx="8712968" cy="1485165"/>
        </a:xfrm>
        <a:prstGeom prst="roundRect">
          <a:avLst>
            <a:gd name="adj" fmla="val 10000"/>
          </a:avLst>
        </a:prstGeom>
        <a:solidFill>
          <a:srgbClr val="FFC000">
            <a:hueOff val="10395692"/>
            <a:satOff val="-47968"/>
            <a:lumOff val="1765"/>
            <a:alphaOff val="0"/>
          </a:srgbClr>
        </a:solidFill>
        <a:ln w="12700" cap="flat" cmpd="sng" algn="ctr">
          <a:solidFill>
            <a:schemeClr val="tx2">
              <a:lumMod val="40000"/>
              <a:lumOff val="6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US" sz="1400" b="1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PO</a:t>
          </a:r>
          <a:r>
            <a:rPr lang="tr-TR" sz="1400" b="1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1</a:t>
          </a:r>
          <a:r>
            <a:rPr lang="tr-TR" sz="1400" b="1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: </a:t>
          </a:r>
          <a:r>
            <a:rPr lang="en-US" sz="1400" b="1" u="none" kern="120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Daha</a:t>
          </a:r>
          <a:r>
            <a:rPr lang="en-US" sz="1400" b="1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kern="120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rekabetçi</a:t>
          </a:r>
          <a:r>
            <a:rPr lang="en-US" sz="1400" b="1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ve </a:t>
          </a:r>
          <a:r>
            <a:rPr lang="en-US" sz="1400" b="1" u="none" kern="120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akıllı</a:t>
          </a:r>
          <a:r>
            <a:rPr lang="en-US" sz="1400" b="1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kern="120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bir</a:t>
          </a:r>
          <a:r>
            <a:rPr lang="en-US" sz="1400" b="1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kern="1200" dirty="0" err="1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Avrupa</a:t>
          </a:r>
          <a:endParaRPr lang="tr-TR" sz="1400" b="1" u="none" kern="1200" dirty="0" smtClean="0">
            <a:solidFill>
              <a:schemeClr val="bg1"/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tr-TR" sz="1400" b="1" u="none" kern="12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PO </a:t>
          </a:r>
          <a:r>
            <a:rPr lang="tr-TR" sz="1400" b="1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2: Daha yeşil, sıfır karbon ekonomisine doğru daha düşük karbon tüketimine yönelen ve dirençli bir </a:t>
          </a:r>
          <a:r>
            <a:rPr lang="tr-TR" sz="1400" b="1" u="none" kern="12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Avrupa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tr-TR" sz="1400" b="1" u="none" kern="12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PO </a:t>
          </a:r>
          <a:r>
            <a:rPr lang="tr-TR" sz="1400" b="1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4:</a:t>
          </a:r>
          <a:r>
            <a:rPr lang="en-US" sz="1400" b="1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kern="120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Avrupa</a:t>
          </a:r>
          <a:r>
            <a:rPr lang="en-US" sz="1400" b="1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kern="120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Sosyal</a:t>
          </a:r>
          <a:r>
            <a:rPr lang="en-US" sz="1400" b="1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kern="120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Haklar</a:t>
          </a:r>
          <a:r>
            <a:rPr lang="en-US" sz="1400" b="1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kern="120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sütununu</a:t>
          </a:r>
          <a:r>
            <a:rPr lang="en-US" sz="1400" b="1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kern="120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uygulayan</a:t>
          </a:r>
          <a:r>
            <a:rPr lang="en-US" sz="1400" b="1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kern="120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daha</a:t>
          </a:r>
          <a:r>
            <a:rPr lang="en-US" sz="1400" b="1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kern="120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sosyal</a:t>
          </a:r>
          <a:r>
            <a:rPr lang="en-US" sz="1400" b="1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ve </a:t>
          </a:r>
          <a:r>
            <a:rPr lang="en-US" sz="1400" b="1" u="none" kern="120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kapsayıcı</a:t>
          </a:r>
          <a:r>
            <a:rPr lang="en-US" sz="1400" b="1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kern="120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bir</a:t>
          </a:r>
          <a:r>
            <a:rPr lang="en-US" sz="1400" b="1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kern="1200" dirty="0" err="1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Avrupa</a:t>
          </a:r>
          <a:endParaRPr lang="tr-TR" sz="1400" b="1" u="none" kern="1200" dirty="0" smtClean="0">
            <a:solidFill>
              <a:schemeClr val="bg1"/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tr-TR" sz="1400" b="1" u="none" kern="12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ISO </a:t>
          </a:r>
          <a:r>
            <a:rPr lang="tr-TR" sz="1400" b="1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1: </a:t>
          </a:r>
          <a:r>
            <a:rPr lang="en-US" sz="1400" b="1" u="none" kern="120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Daha</a:t>
          </a:r>
          <a:r>
            <a:rPr lang="en-US" sz="1400" b="1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kern="120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iyi</a:t>
          </a:r>
          <a:r>
            <a:rPr lang="en-US" sz="1400" b="1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kern="120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bir</a:t>
          </a:r>
          <a:r>
            <a:rPr lang="en-US" sz="1400" b="1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kern="120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işbirliği</a:t>
          </a:r>
          <a:r>
            <a:rPr lang="en-US" sz="1400" b="1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kern="120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yönetimine</a:t>
          </a:r>
          <a:r>
            <a:rPr lang="en-US" sz="1400" b="1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kern="120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yönelik</a:t>
          </a:r>
          <a:r>
            <a:rPr lang="en-US" sz="1400" b="1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Interreg-</a:t>
          </a:r>
          <a:r>
            <a:rPr lang="en-US" sz="1400" b="1" u="none" kern="120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özel</a:t>
          </a:r>
          <a:r>
            <a:rPr lang="en-US" sz="1400" b="1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400" b="1" u="none" kern="120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hedefi</a:t>
          </a:r>
          <a:r>
            <a:rPr lang="en-US" sz="1400" b="1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 </a:t>
          </a:r>
          <a:endParaRPr lang="tr-TR" sz="1400" b="1" u="none" kern="1200" dirty="0">
            <a:solidFill>
              <a:schemeClr val="bg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1934609" y="3164602"/>
        <a:ext cx="6734859" cy="1398167"/>
      </dsp:txXfrm>
    </dsp:sp>
    <dsp:sp modelId="{E9796EBA-2920-4AF9-83CF-CC6B3C4EEB4F}">
      <dsp:nvSpPr>
        <dsp:cNvPr id="0" name=""/>
        <dsp:cNvSpPr/>
      </dsp:nvSpPr>
      <dsp:spPr>
        <a:xfrm>
          <a:off x="216024" y="3672409"/>
          <a:ext cx="1607577" cy="67507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B057AE-307D-4C35-981A-D09B915DF10A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0FD7F0-8555-4FA4-B996-FA36B605B188}">
      <dsp:nvSpPr>
        <dsp:cNvPr id="0" name=""/>
        <dsp:cNvSpPr/>
      </dsp:nvSpPr>
      <dsp:spPr>
        <a:xfrm>
          <a:off x="460128" y="312440"/>
          <a:ext cx="5580684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000" kern="1200" dirty="0" smtClean="0"/>
            <a:t>Çevrenin korunması ve sürdürülebilir kalkınma</a:t>
          </a:r>
          <a:endParaRPr lang="tr-TR" sz="2000" kern="1200" dirty="0"/>
        </a:p>
      </dsp:txBody>
      <dsp:txXfrm>
        <a:off x="460128" y="312440"/>
        <a:ext cx="5580684" cy="625205"/>
      </dsp:txXfrm>
    </dsp:sp>
    <dsp:sp modelId="{40339629-C2D9-40D7-BC2A-8DD18E4604BC}">
      <dsp:nvSpPr>
        <dsp:cNvPr id="0" name=""/>
        <dsp:cNvSpPr/>
      </dsp:nvSpPr>
      <dsp:spPr>
        <a:xfrm>
          <a:off x="69375" y="234289"/>
          <a:ext cx="781507" cy="78150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EA5239-E537-4E7E-A18C-BF6F1CE0F426}">
      <dsp:nvSpPr>
        <dsp:cNvPr id="0" name=""/>
        <dsp:cNvSpPr/>
      </dsp:nvSpPr>
      <dsp:spPr>
        <a:xfrm>
          <a:off x="818573" y="1250411"/>
          <a:ext cx="5222240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000" kern="1200" dirty="0" smtClean="0"/>
            <a:t>Fırsat eşitliği ve ayrımcılık yapmama</a:t>
          </a:r>
          <a:endParaRPr lang="tr-TR" sz="2000" kern="1200" dirty="0"/>
        </a:p>
      </dsp:txBody>
      <dsp:txXfrm>
        <a:off x="818573" y="1250411"/>
        <a:ext cx="5222240" cy="625205"/>
      </dsp:txXfrm>
    </dsp:sp>
    <dsp:sp modelId="{032AA2D8-154A-4D84-B8C1-44EA04B7B048}">
      <dsp:nvSpPr>
        <dsp:cNvPr id="0" name=""/>
        <dsp:cNvSpPr/>
      </dsp:nvSpPr>
      <dsp:spPr>
        <a:xfrm>
          <a:off x="427819" y="1172260"/>
          <a:ext cx="781507" cy="781507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E60B21-1856-4CFF-8333-74CEDB5B3D42}">
      <dsp:nvSpPr>
        <dsp:cNvPr id="0" name=""/>
        <dsp:cNvSpPr/>
      </dsp:nvSpPr>
      <dsp:spPr>
        <a:xfrm>
          <a:off x="818573" y="2188382"/>
          <a:ext cx="5222240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000" kern="1200" dirty="0" smtClean="0"/>
            <a:t>Kadın erkek eşitliği</a:t>
          </a:r>
          <a:endParaRPr lang="tr-TR" sz="2000" kern="1200" dirty="0"/>
        </a:p>
      </dsp:txBody>
      <dsp:txXfrm>
        <a:off x="818573" y="2188382"/>
        <a:ext cx="5222240" cy="625205"/>
      </dsp:txXfrm>
    </dsp:sp>
    <dsp:sp modelId="{6EBC73FA-D611-443F-BCA8-8A7BC821B3F9}">
      <dsp:nvSpPr>
        <dsp:cNvPr id="0" name=""/>
        <dsp:cNvSpPr/>
      </dsp:nvSpPr>
      <dsp:spPr>
        <a:xfrm>
          <a:off x="427819" y="2110232"/>
          <a:ext cx="781507" cy="781507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4F2530-F433-448D-9072-92989FBDB9AA}">
      <dsp:nvSpPr>
        <dsp:cNvPr id="0" name=""/>
        <dsp:cNvSpPr/>
      </dsp:nvSpPr>
      <dsp:spPr>
        <a:xfrm>
          <a:off x="460128" y="3126353"/>
          <a:ext cx="5580684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000" kern="1200" dirty="0" smtClean="0"/>
            <a:t>Yeni Avrupa </a:t>
          </a:r>
          <a:r>
            <a:rPr lang="tr-TR" sz="2000" kern="1200" dirty="0" err="1" smtClean="0"/>
            <a:t>Bauhaus</a:t>
          </a:r>
          <a:r>
            <a:rPr lang="tr-TR" sz="2000" kern="1200" dirty="0" smtClean="0"/>
            <a:t> Yaklaşımı</a:t>
          </a:r>
          <a:endParaRPr lang="tr-TR" sz="2000" kern="1200" dirty="0"/>
        </a:p>
      </dsp:txBody>
      <dsp:txXfrm>
        <a:off x="460128" y="3126353"/>
        <a:ext cx="5580684" cy="625205"/>
      </dsp:txXfrm>
    </dsp:sp>
    <dsp:sp modelId="{C038F1BF-5D99-4D87-8124-DD81DC8EE917}">
      <dsp:nvSpPr>
        <dsp:cNvPr id="0" name=""/>
        <dsp:cNvSpPr/>
      </dsp:nvSpPr>
      <dsp:spPr>
        <a:xfrm>
          <a:off x="69375" y="3048203"/>
          <a:ext cx="781507" cy="781507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Veri Yer Tutucusu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46AD403-72A0-4640-AD35-E7C3677CB999}" type="datetimeFigureOut">
              <a:rPr lang="en-GB"/>
              <a:pPr>
                <a:defRPr/>
              </a:pPr>
              <a:t>16/05/2023</a:t>
            </a:fld>
            <a:endParaRPr lang="en-GB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8FFD6FD-129B-4758-906E-885D6221C8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1413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37B9E84-2683-467E-BE04-F8F40662D0C2}" type="datetimeFigureOut">
              <a:rPr lang="tr-TR"/>
              <a:pPr>
                <a:defRPr/>
              </a:pPr>
              <a:t>16.05.2023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r-TR" noProof="0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noProof="0"/>
              <a:t>Asıl metin stillerini düzenlemek için tıklatın</a:t>
            </a:r>
          </a:p>
          <a:p>
            <a:pPr lvl="1"/>
            <a:r>
              <a:rPr lang="tr-TR" noProof="0"/>
              <a:t>İkinci düzey</a:t>
            </a:r>
          </a:p>
          <a:p>
            <a:pPr lvl="2"/>
            <a:r>
              <a:rPr lang="tr-TR" noProof="0"/>
              <a:t>Üçüncü düzey</a:t>
            </a:r>
          </a:p>
          <a:p>
            <a:pPr lvl="3"/>
            <a:r>
              <a:rPr lang="tr-TR" noProof="0"/>
              <a:t>Dördüncü düzey</a:t>
            </a:r>
          </a:p>
          <a:p>
            <a:pPr lvl="4"/>
            <a:r>
              <a:rPr lang="tr-TR" noProof="0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368D6F0-F65B-4391-8628-4416B4CF52EB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8447695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27075" indent="-2794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19188" indent="-2238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566863" indent="-2238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14538" indent="-2238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47173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2893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38613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4333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382C43C-875C-4E30-B4CD-8A35FCE3736E}" type="slidenum">
              <a:rPr lang="tr-TR" altLang="en-US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</a:t>
            </a:fld>
            <a:endParaRPr lang="tr-TR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03288"/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7447706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27075" indent="-2794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19188" indent="-2238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566863" indent="-2238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14538" indent="-2238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47173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2893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38613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4333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382C43C-875C-4E30-B4CD-8A35FCE3736E}" type="slidenum">
              <a:rPr kumimoji="0" lang="tr-T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tr-TR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03288"/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9309573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27075" indent="-2794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19188" indent="-2238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566863" indent="-2238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14538" indent="-2238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47173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2893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38613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4333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382C43C-875C-4E30-B4CD-8A35FCE3736E}" type="slidenum">
              <a:rPr kumimoji="0" lang="tr-T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tr-TR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03288"/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5241155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27075" indent="-2794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19188" indent="-2238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566863" indent="-2238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14538" indent="-2238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47173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2893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38613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4333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382C43C-875C-4E30-B4CD-8A35FCE3736E}" type="slidenum">
              <a:rPr kumimoji="0" lang="tr-T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tr-TR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03288"/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4760459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27075" indent="-2794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19188" indent="-2238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566863" indent="-2238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14538" indent="-2238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47173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2893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38613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4333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382C43C-875C-4E30-B4CD-8A35FCE3736E}" type="slidenum">
              <a:rPr kumimoji="0" lang="tr-T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tr-TR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03288"/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1457540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27075" indent="-2794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19188" indent="-2238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566863" indent="-2238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14538" indent="-2238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47173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2893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38613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4333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382C43C-875C-4E30-B4CD-8A35FCE3736E}" type="slidenum">
              <a:rPr kumimoji="0" lang="tr-T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tr-TR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03288"/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9284207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27075" indent="-2794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19188" indent="-2238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566863" indent="-2238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14538" indent="-2238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47173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2893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38613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4333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382C43C-875C-4E30-B4CD-8A35FCE3736E}" type="slidenum">
              <a:rPr kumimoji="0" lang="tr-T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tr-TR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03288"/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9972794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68D6F0-F65B-4391-8628-4416B4CF52EB}" type="slidenum">
              <a:rPr lang="tr-TR" altLang="tr-TR" smtClean="0"/>
              <a:pPr>
                <a:defRPr/>
              </a:pPr>
              <a:t>26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7101119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Slayt Görüntüsü Yer Tutucusu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2 Not Yer Tutucusu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r-TR" altLang="tr-TR" smtClean="0"/>
          </a:p>
        </p:txBody>
      </p:sp>
      <p:sp>
        <p:nvSpPr>
          <p:cNvPr id="10244" name="3 Slayt Numarası Yer Tutucusu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4EACE3F-ED51-4251-9B35-1886ED1CBB49}" type="slidenum">
              <a:rPr lang="tr-TR" altLang="tr-T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33</a:t>
            </a:fld>
            <a:endParaRPr lang="tr-TR" altLang="tr-T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0527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1 Slayt Görüntüsü Yer Tutucusu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2 Not Yer Tutucusu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r-TR" altLang="tr-TR"/>
          </a:p>
        </p:txBody>
      </p:sp>
      <p:sp>
        <p:nvSpPr>
          <p:cNvPr id="80900" name="3 Slayt Numarası Yer Tutucusu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1A1B6BE-3051-4F99-92EB-736EBA4C5886}" type="slidenum">
              <a:rPr lang="tr-TR" altLang="tr-T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36</a:t>
            </a:fld>
            <a:endParaRPr lang="tr-TR" altLang="tr-TR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51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Slayt Görüntüsü Yer Tutucusu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2 Not Yer Tutucusu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r-TR" altLang="tr-TR" dirty="0"/>
          </a:p>
        </p:txBody>
      </p:sp>
      <p:sp>
        <p:nvSpPr>
          <p:cNvPr id="20484" name="3 Slayt Numarası Yer Tutucusu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D8CD997-E2A9-43CC-9F1A-90DCC7266181}" type="slidenum">
              <a:rPr kumimoji="0" lang="tr-TR" altLang="tr-T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tr-TR" altLang="tr-T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6128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27075" indent="-2794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19188" indent="-2238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566863" indent="-2238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14538" indent="-2238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47173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2893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38613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43338" indent="-223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382C43C-875C-4E30-B4CD-8A35FCE3736E}" type="slidenum">
              <a:rPr kumimoji="0" lang="tr-T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tr-TR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03288"/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445354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Slayt Görüntüsü Yer Tutucusu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2 Not Yer Tutucusu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r-TR" altLang="tr-TR"/>
          </a:p>
        </p:txBody>
      </p:sp>
      <p:sp>
        <p:nvSpPr>
          <p:cNvPr id="10244" name="3 Slayt Numarası Yer Tutucusu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4EACE3F-ED51-4251-9B35-1886ED1CBB49}" type="slidenum">
              <a:rPr lang="tr-TR" altLang="tr-T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7</a:t>
            </a:fld>
            <a:endParaRPr lang="tr-TR" altLang="tr-TR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966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Slayt Görüntüsü Yer Tutucusu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2 Not Yer Tutucusu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r-TR" altLang="tr-TR" smtClean="0"/>
          </a:p>
        </p:txBody>
      </p:sp>
      <p:sp>
        <p:nvSpPr>
          <p:cNvPr id="10244" name="3 Slayt Numarası Yer Tutucusu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4EACE3F-ED51-4251-9B35-1886ED1CBB49}" type="slidenum">
              <a:rPr lang="tr-TR" altLang="tr-T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9</a:t>
            </a:fld>
            <a:endParaRPr lang="tr-TR" altLang="tr-T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1944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Slayt Görüntüsü Yer Tutucusu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2 Not Yer Tutucusu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r-TR" altLang="tr-TR" smtClean="0"/>
          </a:p>
        </p:txBody>
      </p:sp>
      <p:sp>
        <p:nvSpPr>
          <p:cNvPr id="10244" name="3 Slayt Numarası Yer Tutucusu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4EACE3F-ED51-4251-9B35-1886ED1CBB49}" type="slidenum">
              <a:rPr lang="tr-TR" altLang="tr-T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10</a:t>
            </a:fld>
            <a:endParaRPr lang="tr-TR" altLang="tr-T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5271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Slayt Görüntüsü Yer Tutucusu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2 Not Yer Tutucusu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r-TR" altLang="tr-TR" smtClean="0"/>
          </a:p>
        </p:txBody>
      </p:sp>
      <p:sp>
        <p:nvSpPr>
          <p:cNvPr id="10244" name="3 Slayt Numarası Yer Tutucusu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4EACE3F-ED51-4251-9B35-1886ED1CBB49}" type="slidenum">
              <a:rPr lang="tr-TR" altLang="tr-T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12</a:t>
            </a:fld>
            <a:endParaRPr lang="tr-TR" altLang="tr-T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402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Slayt Görüntüsü Yer Tutucusu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2 Not Yer Tutucusu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r-TR" altLang="tr-TR" smtClean="0"/>
          </a:p>
        </p:txBody>
      </p:sp>
      <p:sp>
        <p:nvSpPr>
          <p:cNvPr id="10244" name="3 Slayt Numarası Yer Tutucusu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4EACE3F-ED51-4251-9B35-1886ED1CBB49}" type="slidenum">
              <a:rPr lang="tr-TR" altLang="tr-T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13</a:t>
            </a:fld>
            <a:endParaRPr lang="tr-TR" altLang="tr-T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2368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68D6F0-F65B-4391-8628-4416B4CF52EB}" type="slidenum">
              <a:rPr lang="tr-TR" altLang="tr-TR" smtClean="0"/>
              <a:pPr>
                <a:defRPr/>
              </a:pPr>
              <a:t>14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556291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3"/>
          <p:cNvSpPr>
            <a:spLocks noGrp="1"/>
          </p:cNvSpPr>
          <p:nvPr>
            <p:ph type="dt" sz="half" idx="2"/>
          </p:nvPr>
        </p:nvSpPr>
        <p:spPr>
          <a:xfrm>
            <a:off x="804468" y="6519742"/>
            <a:ext cx="1814041" cy="2295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r>
              <a:rPr lang="tr-TR" dirty="0" smtClean="0">
                <a:solidFill>
                  <a:prstClr val="black">
                    <a:tint val="75000"/>
                  </a:prstClr>
                </a:solidFill>
              </a:rPr>
              <a:t>10.01.2023</a:t>
            </a:r>
            <a:endParaRPr lang="tr-T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24111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3"/>
          <p:cNvSpPr>
            <a:spLocks noGrp="1"/>
          </p:cNvSpPr>
          <p:nvPr>
            <p:ph type="dt" sz="half" idx="2"/>
          </p:nvPr>
        </p:nvSpPr>
        <p:spPr>
          <a:xfrm>
            <a:off x="804468" y="6519742"/>
            <a:ext cx="1814041" cy="2295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r>
              <a:rPr lang="tr-TR" dirty="0" smtClean="0">
                <a:solidFill>
                  <a:prstClr val="black">
                    <a:tint val="75000"/>
                  </a:prstClr>
                </a:solidFill>
              </a:rPr>
              <a:t>10.01.2023</a:t>
            </a:r>
            <a:endParaRPr lang="tr-T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624317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3"/>
          <p:cNvSpPr>
            <a:spLocks noGrp="1"/>
          </p:cNvSpPr>
          <p:nvPr>
            <p:ph type="dt" sz="half" idx="2"/>
          </p:nvPr>
        </p:nvSpPr>
        <p:spPr>
          <a:xfrm>
            <a:off x="804468" y="6519742"/>
            <a:ext cx="1814041" cy="2295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r>
              <a:rPr lang="tr-TR" dirty="0" smtClean="0">
                <a:solidFill>
                  <a:prstClr val="black">
                    <a:tint val="75000"/>
                  </a:prstClr>
                </a:solidFill>
              </a:rPr>
              <a:t>10.01.2023</a:t>
            </a:r>
            <a:endParaRPr lang="tr-T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3936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2800">
                <a:latin typeface="Arial" panose="020B0604020202020204" pitchFamily="34" charset="0"/>
              </a:defRPr>
            </a:lvl1pPr>
          </a:lstStyle>
          <a:p>
            <a:r>
              <a:rPr lang="tr-TR" dirty="0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dirty="0"/>
              <a:t>Asıl alt başlık stilini düzenlemek için tıklatın</a:t>
            </a:r>
          </a:p>
        </p:txBody>
      </p:sp>
      <p:sp>
        <p:nvSpPr>
          <p:cNvPr id="7" name="Veri Yer Tutucusu 3"/>
          <p:cNvSpPr>
            <a:spLocks noGrp="1"/>
          </p:cNvSpPr>
          <p:nvPr>
            <p:ph type="dt" sz="half" idx="2"/>
          </p:nvPr>
        </p:nvSpPr>
        <p:spPr>
          <a:xfrm>
            <a:off x="804468" y="6519742"/>
            <a:ext cx="1814041" cy="2295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r>
              <a:rPr lang="tr-TR" dirty="0" smtClean="0">
                <a:solidFill>
                  <a:prstClr val="black">
                    <a:tint val="75000"/>
                  </a:prstClr>
                </a:solidFill>
              </a:rPr>
              <a:t>10.01.2023</a:t>
            </a:r>
            <a:endParaRPr lang="tr-T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045399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3"/>
          <p:cNvSpPr>
            <a:spLocks noGrp="1"/>
          </p:cNvSpPr>
          <p:nvPr>
            <p:ph type="dt" sz="half" idx="2"/>
          </p:nvPr>
        </p:nvSpPr>
        <p:spPr>
          <a:xfrm>
            <a:off x="804468" y="6519742"/>
            <a:ext cx="1814041" cy="2295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r>
              <a:rPr lang="tr-TR" dirty="0" smtClean="0">
                <a:solidFill>
                  <a:prstClr val="black">
                    <a:tint val="75000"/>
                  </a:prstClr>
                </a:solidFill>
              </a:rPr>
              <a:t>10.01.2023</a:t>
            </a:r>
            <a:endParaRPr lang="tr-T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460817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3"/>
          <p:cNvSpPr>
            <a:spLocks noGrp="1"/>
          </p:cNvSpPr>
          <p:nvPr>
            <p:ph type="dt" sz="half" idx="2"/>
          </p:nvPr>
        </p:nvSpPr>
        <p:spPr>
          <a:xfrm>
            <a:off x="804468" y="6519742"/>
            <a:ext cx="1814041" cy="2295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r>
              <a:rPr lang="tr-TR" dirty="0" smtClean="0">
                <a:solidFill>
                  <a:prstClr val="black">
                    <a:tint val="75000"/>
                  </a:prstClr>
                </a:solidFill>
              </a:rPr>
              <a:t>10.01.2023</a:t>
            </a:r>
            <a:endParaRPr lang="tr-T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360785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tr-TR" dirty="0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dirty="0"/>
              <a:t>Asıl metin stillerini düzenlemek için tıklatın</a:t>
            </a:r>
          </a:p>
          <a:p>
            <a:pPr lvl="1"/>
            <a:r>
              <a:rPr lang="tr-TR" dirty="0"/>
              <a:t>İkinci düzey</a:t>
            </a:r>
          </a:p>
          <a:p>
            <a:pPr lvl="2"/>
            <a:r>
              <a:rPr lang="tr-TR" dirty="0"/>
              <a:t>Üçüncü düzey</a:t>
            </a:r>
          </a:p>
          <a:p>
            <a:pPr lvl="3"/>
            <a:r>
              <a:rPr lang="tr-TR" dirty="0"/>
              <a:t>Dördüncü düzey</a:t>
            </a:r>
          </a:p>
          <a:p>
            <a:pPr lvl="4"/>
            <a:r>
              <a:rPr lang="tr-TR" dirty="0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10" name="Veri Yer Tutucusu 3"/>
          <p:cNvSpPr>
            <a:spLocks noGrp="1"/>
          </p:cNvSpPr>
          <p:nvPr>
            <p:ph type="dt" sz="half" idx="10"/>
          </p:nvPr>
        </p:nvSpPr>
        <p:spPr>
          <a:xfrm>
            <a:off x="804468" y="6519742"/>
            <a:ext cx="1814041" cy="2295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r>
              <a:rPr lang="tr-TR" dirty="0" smtClean="0">
                <a:solidFill>
                  <a:prstClr val="black">
                    <a:tint val="75000"/>
                  </a:prstClr>
                </a:solidFill>
              </a:rPr>
              <a:t>10.01.2023</a:t>
            </a:r>
            <a:endParaRPr lang="tr-T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57928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10" name="Veri Yer Tutucusu 3"/>
          <p:cNvSpPr>
            <a:spLocks noGrp="1"/>
          </p:cNvSpPr>
          <p:nvPr>
            <p:ph type="dt" sz="half" idx="10"/>
          </p:nvPr>
        </p:nvSpPr>
        <p:spPr>
          <a:xfrm>
            <a:off x="804468" y="6519742"/>
            <a:ext cx="1814041" cy="2295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r>
              <a:rPr lang="tr-TR" dirty="0" smtClean="0">
                <a:solidFill>
                  <a:prstClr val="black">
                    <a:tint val="75000"/>
                  </a:prstClr>
                </a:solidFill>
              </a:rPr>
              <a:t>10.01.2023</a:t>
            </a:r>
            <a:endParaRPr lang="tr-T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Altbilgi Yer Tutucusu 4"/>
          <p:cNvSpPr>
            <a:spLocks noGrp="1"/>
          </p:cNvSpPr>
          <p:nvPr>
            <p:ph type="ftr" sz="quarter" idx="11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5327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8" name="Veri Yer Tutucusu 3"/>
          <p:cNvSpPr>
            <a:spLocks noGrp="1"/>
          </p:cNvSpPr>
          <p:nvPr>
            <p:ph type="dt" sz="half" idx="2"/>
          </p:nvPr>
        </p:nvSpPr>
        <p:spPr>
          <a:xfrm>
            <a:off x="804468" y="6519742"/>
            <a:ext cx="1814041" cy="2295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r>
              <a:rPr lang="tr-TR" dirty="0" smtClean="0">
                <a:solidFill>
                  <a:prstClr val="black">
                    <a:tint val="75000"/>
                  </a:prstClr>
                </a:solidFill>
              </a:rPr>
              <a:t>10.01.2023</a:t>
            </a:r>
            <a:endParaRPr lang="tr-T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294773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i Yer Tutucusu 3"/>
          <p:cNvSpPr>
            <a:spLocks noGrp="1"/>
          </p:cNvSpPr>
          <p:nvPr>
            <p:ph type="dt" sz="half" idx="2"/>
          </p:nvPr>
        </p:nvSpPr>
        <p:spPr>
          <a:xfrm>
            <a:off x="804468" y="6519742"/>
            <a:ext cx="1814041" cy="2295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r>
              <a:rPr lang="tr-TR" dirty="0" smtClean="0">
                <a:solidFill>
                  <a:prstClr val="black">
                    <a:tint val="75000"/>
                  </a:prstClr>
                </a:solidFill>
              </a:rPr>
              <a:t>10.01.2023</a:t>
            </a:r>
            <a:endParaRPr lang="tr-T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678366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8" name="Veri Yer Tutucusu 3"/>
          <p:cNvSpPr>
            <a:spLocks noGrp="1"/>
          </p:cNvSpPr>
          <p:nvPr>
            <p:ph type="dt" sz="half" idx="10"/>
          </p:nvPr>
        </p:nvSpPr>
        <p:spPr>
          <a:xfrm>
            <a:off x="804468" y="6519742"/>
            <a:ext cx="1814041" cy="2295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r>
              <a:rPr lang="tr-TR" dirty="0" smtClean="0">
                <a:solidFill>
                  <a:prstClr val="black">
                    <a:tint val="75000"/>
                  </a:prstClr>
                </a:solidFill>
              </a:rPr>
              <a:t>10.01.2023</a:t>
            </a:r>
            <a:endParaRPr lang="tr-T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58829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7" name="Slayt Numarası Yer Tutucus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1014E4-0E87-43A3-9BB6-243A5B339EE2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  <p:sp>
        <p:nvSpPr>
          <p:cNvPr id="8" name="Veri Yer Tutucusu 3"/>
          <p:cNvSpPr>
            <a:spLocks noGrp="1"/>
          </p:cNvSpPr>
          <p:nvPr>
            <p:ph type="dt" sz="half" idx="13"/>
          </p:nvPr>
        </p:nvSpPr>
        <p:spPr>
          <a:xfrm>
            <a:off x="804468" y="6519742"/>
            <a:ext cx="1814041" cy="2295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r>
              <a:rPr lang="tr-TR" dirty="0" smtClean="0">
                <a:solidFill>
                  <a:prstClr val="black">
                    <a:tint val="75000"/>
                  </a:prstClr>
                </a:solidFill>
              </a:rPr>
              <a:t>10.01.2023</a:t>
            </a:r>
            <a:endParaRPr lang="tr-T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16302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263" y="104775"/>
            <a:ext cx="7442200" cy="103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" name="Picture 1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0163"/>
            <a:ext cx="9144000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00559"/>
            <a:ext cx="9144000" cy="87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279911"/>
            <a:ext cx="6781800" cy="501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1364866"/>
            <a:ext cx="8499476" cy="4807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Veri Yer Tutucusu 3"/>
          <p:cNvSpPr>
            <a:spLocks noGrp="1"/>
          </p:cNvSpPr>
          <p:nvPr>
            <p:ph type="dt" sz="half" idx="2"/>
          </p:nvPr>
        </p:nvSpPr>
        <p:spPr>
          <a:xfrm>
            <a:off x="804468" y="6519742"/>
            <a:ext cx="1814041" cy="2295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r>
              <a:rPr lang="tr-TR" dirty="0" smtClean="0">
                <a:solidFill>
                  <a:prstClr val="black">
                    <a:tint val="75000"/>
                  </a:prstClr>
                </a:solidFill>
              </a:rPr>
              <a:t>10.01.2023</a:t>
            </a:r>
            <a:endParaRPr lang="tr-T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  <p:sp>
        <p:nvSpPr>
          <p:cNvPr id="18" name="object 2">
            <a:extLst>
              <a:ext uri="{FF2B5EF4-FFF2-40B4-BE49-F238E27FC236}">
                <a16:creationId xmlns:a16="http://schemas.microsoft.com/office/drawing/2014/main" id="{662D07CC-E8EF-47AC-9A3A-BAD86A1AD8CA}"/>
              </a:ext>
            </a:extLst>
          </p:cNvPr>
          <p:cNvSpPr txBox="1"/>
          <p:nvPr userDrawn="1"/>
        </p:nvSpPr>
        <p:spPr>
          <a:xfrm>
            <a:off x="48717" y="1850580"/>
            <a:ext cx="289823" cy="3999229"/>
          </a:xfrm>
          <a:prstGeom prst="rect">
            <a:avLst/>
          </a:prstGeom>
        </p:spPr>
        <p:txBody>
          <a:bodyPr vert="vert270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900" i="0" spc="15" dirty="0">
                <a:solidFill>
                  <a:srgbClr val="ED1E36"/>
                </a:solidFill>
                <a:latin typeface="Avenir Book" panose="02000503020000020003" pitchFamily="2" charset="0"/>
                <a:cs typeface="Avenir-LightOblique"/>
              </a:rPr>
              <a:t>Mali İşbirliği </a:t>
            </a:r>
            <a:r>
              <a:rPr sz="900" i="0" spc="10" dirty="0">
                <a:solidFill>
                  <a:srgbClr val="ED1E36"/>
                </a:solidFill>
                <a:latin typeface="Avenir Book" panose="02000503020000020003" pitchFamily="2" charset="0"/>
                <a:cs typeface="Avenir-LightOblique"/>
              </a:rPr>
              <a:t>ve Proje </a:t>
            </a:r>
            <a:r>
              <a:rPr sz="900" i="0" spc="15" dirty="0">
                <a:solidFill>
                  <a:srgbClr val="ED1E36"/>
                </a:solidFill>
                <a:latin typeface="Avenir Book" panose="02000503020000020003" pitchFamily="2" charset="0"/>
                <a:cs typeface="Avenir-LightOblique"/>
              </a:rPr>
              <a:t>Uygulama Genel</a:t>
            </a:r>
            <a:r>
              <a:rPr sz="900" i="0" spc="195" dirty="0">
                <a:solidFill>
                  <a:srgbClr val="ED1E36"/>
                </a:solidFill>
                <a:latin typeface="Avenir Book" panose="02000503020000020003" pitchFamily="2" charset="0"/>
                <a:cs typeface="Avenir-LightOblique"/>
              </a:rPr>
              <a:t> </a:t>
            </a:r>
            <a:r>
              <a:rPr sz="900" i="0" spc="20" dirty="0">
                <a:solidFill>
                  <a:srgbClr val="ED1E36"/>
                </a:solidFill>
                <a:latin typeface="Avenir Book" panose="02000503020000020003" pitchFamily="2" charset="0"/>
                <a:cs typeface="Avenir-LightOblique"/>
              </a:rPr>
              <a:t>Müdürlüğü</a:t>
            </a:r>
            <a:endParaRPr sz="900" i="0" dirty="0">
              <a:latin typeface="Avenir Book" panose="02000503020000020003" pitchFamily="2" charset="0"/>
              <a:cs typeface="Avenir-LightOblique"/>
            </a:endParaRPr>
          </a:p>
          <a:p>
            <a:pPr algn="ctr">
              <a:lnSpc>
                <a:spcPct val="100000"/>
              </a:lnSpc>
              <a:spcBef>
                <a:spcPts val="120"/>
              </a:spcBef>
            </a:pPr>
            <a:r>
              <a:rPr sz="900" i="0" spc="15" dirty="0">
                <a:solidFill>
                  <a:srgbClr val="0558A6"/>
                </a:solidFill>
                <a:latin typeface="Avenir Book" panose="02000503020000020003" pitchFamily="2" charset="0"/>
                <a:cs typeface="Avenir-LightOblique"/>
              </a:rPr>
              <a:t>Directorate General </a:t>
            </a:r>
            <a:r>
              <a:rPr sz="900" i="0" spc="10" dirty="0">
                <a:solidFill>
                  <a:srgbClr val="0558A6"/>
                </a:solidFill>
                <a:latin typeface="Avenir Book" panose="02000503020000020003" pitchFamily="2" charset="0"/>
                <a:cs typeface="Avenir-LightOblique"/>
              </a:rPr>
              <a:t>for </a:t>
            </a:r>
            <a:r>
              <a:rPr sz="900" i="0" spc="15" dirty="0">
                <a:solidFill>
                  <a:srgbClr val="0558A6"/>
                </a:solidFill>
                <a:latin typeface="Avenir Book" panose="02000503020000020003" pitchFamily="2" charset="0"/>
                <a:cs typeface="Avenir-LightOblique"/>
              </a:rPr>
              <a:t>Financial Cooperation </a:t>
            </a:r>
            <a:r>
              <a:rPr sz="900" i="0" spc="10" dirty="0">
                <a:solidFill>
                  <a:srgbClr val="0558A6"/>
                </a:solidFill>
                <a:latin typeface="Avenir Book" panose="02000503020000020003" pitchFamily="2" charset="0"/>
                <a:cs typeface="Avenir-LightOblique"/>
              </a:rPr>
              <a:t>and </a:t>
            </a:r>
            <a:r>
              <a:rPr sz="900" i="0" spc="15" dirty="0">
                <a:solidFill>
                  <a:srgbClr val="0558A6"/>
                </a:solidFill>
                <a:latin typeface="Avenir Book" panose="02000503020000020003" pitchFamily="2" charset="0"/>
                <a:cs typeface="Avenir-LightOblique"/>
              </a:rPr>
              <a:t>Project</a:t>
            </a:r>
            <a:r>
              <a:rPr sz="900" i="0" spc="245" dirty="0">
                <a:solidFill>
                  <a:srgbClr val="0558A6"/>
                </a:solidFill>
                <a:latin typeface="Avenir Book" panose="02000503020000020003" pitchFamily="2" charset="0"/>
                <a:cs typeface="Avenir-LightOblique"/>
              </a:rPr>
              <a:t> </a:t>
            </a:r>
            <a:r>
              <a:rPr sz="900" i="0" spc="20" dirty="0">
                <a:solidFill>
                  <a:srgbClr val="0558A6"/>
                </a:solidFill>
                <a:latin typeface="Avenir Book" panose="02000503020000020003" pitchFamily="2" charset="0"/>
                <a:cs typeface="Avenir-LightOblique"/>
              </a:rPr>
              <a:t>Implementation</a:t>
            </a:r>
            <a:endParaRPr sz="900" i="0" dirty="0">
              <a:latin typeface="Avenir Book" panose="02000503020000020003" pitchFamily="2" charset="0"/>
              <a:cs typeface="Avenir-LightOblique"/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4476" y="12650"/>
            <a:ext cx="1104701" cy="1196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70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eep.eu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7.jpe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8.jpg"/><Relationship Id="rId9" Type="http://schemas.microsoft.com/office/2007/relationships/diagramDrawing" Target="../diagrams/drawing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6" Type="http://schemas.openxmlformats.org/officeDocument/2006/relationships/hyperlink" Target="mailto:office@bsb.adrse.ro" TargetMode="External"/><Relationship Id="rId5" Type="http://schemas.openxmlformats.org/officeDocument/2006/relationships/hyperlink" Target="http://www.blacksea-cbc.net/" TargetMode="External"/><Relationship Id="rId4" Type="http://schemas.openxmlformats.org/officeDocument/2006/relationships/hyperlink" Target="https://jems-bsb.mdlpa.ro/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7.jpeg"/><Relationship Id="rId7" Type="http://schemas.openxmlformats.org/officeDocument/2006/relationships/hyperlink" Target="http://www.bing.com/images/search?q=schedule&amp;view=detailv2&amp;adlt=strict&amp;id=194CA6E16C92077F71EC4D7D55E47D7B1E1C3242&amp;selectedIndex=27&amp;ccid=IxH1pZ3L&amp;simid=608022475030726576&amp;thid=OIP.M2311f5a59dcb786f8526215cc3fcd11co0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office@bsb.adrse.ro" TargetMode="External"/><Relationship Id="rId5" Type="http://schemas.openxmlformats.org/officeDocument/2006/relationships/hyperlink" Target="http://www.blacksea-cbc.net/" TargetMode="External"/><Relationship Id="rId4" Type="http://schemas.openxmlformats.org/officeDocument/2006/relationships/image" Target="../media/image8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cbc.ab.gov.tr/" TargetMode="External"/><Relationship Id="rId5" Type="http://schemas.openxmlformats.org/officeDocument/2006/relationships/hyperlink" Target="http://www.ab.gov.tr/" TargetMode="External"/><Relationship Id="rId4" Type="http://schemas.openxmlformats.org/officeDocument/2006/relationships/hyperlink" Target="http://blacksea-cbc.net/" TargetMode="Externa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hyperlink" Target="http://www.cbc.ab.gov.tr/" TargetMode="External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ncp@ab.gov.tr" TargetMode="External"/><Relationship Id="rId5" Type="http://schemas.openxmlformats.org/officeDocument/2006/relationships/hyperlink" Target="mailto:cbcbsb@ab.gov.tr" TargetMode="External"/><Relationship Id="rId4" Type="http://schemas.openxmlformats.org/officeDocument/2006/relationships/hyperlink" Target="http://www.blacksea-cbc.net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lacksea-cbc.net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404910"/>
            <a:ext cx="8713663" cy="5096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endParaRPr lang="tr-TR" sz="2000" b="1" spc="-150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20000"/>
              </a:spcBef>
              <a:defRPr/>
            </a:pPr>
            <a:r>
              <a:rPr lang="tr-TR" sz="3200" b="1" spc="-150" dirty="0">
                <a:solidFill>
                  <a:schemeClr val="tx2"/>
                </a:solidFill>
                <a:latin typeface="+mn-lt"/>
              </a:rPr>
              <a:t>INTERREG NEXT KARADENİZ HAVZASINDA </a:t>
            </a:r>
          </a:p>
          <a:p>
            <a:pPr algn="ctr">
              <a:spcBef>
                <a:spcPct val="20000"/>
              </a:spcBef>
              <a:defRPr/>
            </a:pPr>
            <a:r>
              <a:rPr lang="tr-TR" sz="3200" b="1" spc="-150" dirty="0">
                <a:solidFill>
                  <a:schemeClr val="tx2"/>
                </a:solidFill>
                <a:latin typeface="+mn-lt"/>
              </a:rPr>
              <a:t>SINIR ÖTESİ İŞBİRLİĞİ PROGRAMI </a:t>
            </a:r>
            <a:endParaRPr lang="tr-TR" sz="3200" b="1" spc="-150" dirty="0" smtClean="0">
              <a:solidFill>
                <a:schemeClr val="tx2"/>
              </a:solidFill>
              <a:latin typeface="+mn-lt"/>
            </a:endParaRPr>
          </a:p>
          <a:p>
            <a:pPr algn="ctr">
              <a:spcBef>
                <a:spcPct val="20000"/>
              </a:spcBef>
              <a:defRPr/>
            </a:pPr>
            <a:endParaRPr lang="tr-TR" sz="1100" b="1" spc="-150" dirty="0" smtClean="0">
              <a:solidFill>
                <a:schemeClr val="tx2"/>
              </a:solidFill>
              <a:latin typeface="+mn-lt"/>
            </a:endParaRPr>
          </a:p>
          <a:p>
            <a:pPr algn="ctr">
              <a:spcBef>
                <a:spcPct val="20000"/>
              </a:spcBef>
              <a:defRPr/>
            </a:pPr>
            <a:r>
              <a:rPr lang="tr-TR" sz="3200" b="1" spc="-150" dirty="0" smtClean="0">
                <a:solidFill>
                  <a:schemeClr val="tx2"/>
                </a:solidFill>
                <a:latin typeface="+mn-lt"/>
              </a:rPr>
              <a:t>İlk </a:t>
            </a:r>
            <a:r>
              <a:rPr lang="tr-TR" sz="3200" b="1" spc="-150" dirty="0">
                <a:solidFill>
                  <a:schemeClr val="tx2"/>
                </a:solidFill>
                <a:latin typeface="+mn-lt"/>
              </a:rPr>
              <a:t>Teklif Verme Çağrısı ve Hibe Başvuru Paketi</a:t>
            </a:r>
          </a:p>
          <a:p>
            <a:pPr algn="ctr">
              <a:spcBef>
                <a:spcPct val="20000"/>
              </a:spcBef>
              <a:defRPr/>
            </a:pPr>
            <a:endParaRPr lang="tr-TR" sz="1600" b="1" spc="-150" dirty="0">
              <a:solidFill>
                <a:schemeClr val="tx2"/>
              </a:solidFill>
            </a:endParaRPr>
          </a:p>
          <a:p>
            <a:pPr algn="ctr">
              <a:spcBef>
                <a:spcPct val="20000"/>
              </a:spcBef>
              <a:defRPr/>
            </a:pPr>
            <a:r>
              <a:rPr lang="tr-TR" sz="2400" b="1" spc="-150" dirty="0" smtClean="0">
                <a:solidFill>
                  <a:schemeClr val="tx2"/>
                </a:solidFill>
              </a:rPr>
              <a:t>Zonguldak</a:t>
            </a:r>
            <a:r>
              <a:rPr lang="tr-TR" sz="2400" b="1" spc="-150" smtClean="0">
                <a:solidFill>
                  <a:schemeClr val="tx2"/>
                </a:solidFill>
              </a:rPr>
              <a:t>, </a:t>
            </a:r>
            <a:r>
              <a:rPr lang="tr-TR" sz="2400" b="1" spc="-150" smtClean="0">
                <a:solidFill>
                  <a:schemeClr val="tx2"/>
                </a:solidFill>
              </a:rPr>
              <a:t>16-17 </a:t>
            </a:r>
            <a:r>
              <a:rPr lang="tr-TR" sz="2400" b="1" spc="-150" dirty="0" smtClean="0">
                <a:solidFill>
                  <a:schemeClr val="tx2"/>
                </a:solidFill>
              </a:rPr>
              <a:t>Mayıs</a:t>
            </a:r>
            <a:r>
              <a:rPr lang="tr-TR" sz="2400" b="1" spc="-150" dirty="0" smtClean="0">
                <a:solidFill>
                  <a:schemeClr val="tx2"/>
                </a:solidFill>
              </a:rPr>
              <a:t> </a:t>
            </a:r>
            <a:r>
              <a:rPr lang="tr-TR" sz="2400" b="1" spc="-150" dirty="0" smtClean="0">
                <a:solidFill>
                  <a:schemeClr val="tx2"/>
                </a:solidFill>
              </a:rPr>
              <a:t>2023</a:t>
            </a:r>
            <a:endParaRPr lang="tr-TR" sz="2400" b="1" spc="-150" dirty="0">
              <a:solidFill>
                <a:schemeClr val="tx2"/>
              </a:solidFill>
            </a:endParaRPr>
          </a:p>
          <a:p>
            <a:pPr algn="ctr">
              <a:spcBef>
                <a:spcPct val="20000"/>
              </a:spcBef>
              <a:defRPr/>
            </a:pPr>
            <a:endParaRPr lang="tr-TR" sz="2400" b="1" spc="-150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20000"/>
              </a:spcBef>
              <a:defRPr/>
            </a:pPr>
            <a:r>
              <a:rPr lang="en-US" sz="2000" b="1" i="1" spc="-150" dirty="0">
                <a:solidFill>
                  <a:schemeClr val="tx2"/>
                </a:solidFill>
                <a:latin typeface="+mn-lt"/>
              </a:rPr>
              <a:t>AVRUPA BİRLİĞİ BA</a:t>
            </a:r>
            <a:r>
              <a:rPr lang="tr-TR" sz="2000" b="1" i="1" spc="-150" dirty="0">
                <a:solidFill>
                  <a:schemeClr val="tx2"/>
                </a:solidFill>
                <a:latin typeface="+mn-lt"/>
              </a:rPr>
              <a:t>Ş</a:t>
            </a:r>
            <a:r>
              <a:rPr lang="en-US" sz="2000" b="1" i="1" spc="-150" dirty="0">
                <a:solidFill>
                  <a:schemeClr val="tx2"/>
                </a:solidFill>
                <a:latin typeface="+mn-lt"/>
              </a:rPr>
              <a:t>KANLIĞI</a:t>
            </a:r>
          </a:p>
          <a:p>
            <a:pPr algn="ctr">
              <a:spcBef>
                <a:spcPct val="20000"/>
              </a:spcBef>
              <a:defRPr/>
            </a:pPr>
            <a:r>
              <a:rPr lang="tr-TR" sz="2000" b="1" i="1" spc="-150" dirty="0">
                <a:solidFill>
                  <a:schemeClr val="tx2"/>
                </a:solidFill>
                <a:latin typeface="+mn-lt"/>
              </a:rPr>
              <a:t>M</a:t>
            </a:r>
            <a:r>
              <a:rPr lang="en-US" sz="2000" b="1" i="1" spc="-150" dirty="0">
                <a:solidFill>
                  <a:schemeClr val="tx2"/>
                </a:solidFill>
                <a:latin typeface="+mn-lt"/>
              </a:rPr>
              <a:t>A</a:t>
            </a:r>
            <a:r>
              <a:rPr lang="tr-TR" sz="2000" b="1" i="1" spc="-150" dirty="0">
                <a:solidFill>
                  <a:schemeClr val="tx2"/>
                </a:solidFill>
                <a:latin typeface="+mn-lt"/>
              </a:rPr>
              <a:t>Lİ İŞ</a:t>
            </a:r>
            <a:r>
              <a:rPr lang="en-US" sz="2000" b="1" i="1" spc="-150" dirty="0">
                <a:solidFill>
                  <a:schemeClr val="tx2"/>
                </a:solidFill>
                <a:latin typeface="+mn-lt"/>
              </a:rPr>
              <a:t>BİRLİĞİ </a:t>
            </a:r>
            <a:r>
              <a:rPr lang="tr-TR" sz="2000" b="1" i="1" spc="-150" dirty="0">
                <a:solidFill>
                  <a:schemeClr val="tx2"/>
                </a:solidFill>
                <a:latin typeface="+mn-lt"/>
              </a:rPr>
              <a:t>VE PROJE UYGULAMA GENEL MÜDÜRLÜĞÜ</a:t>
            </a:r>
          </a:p>
          <a:p>
            <a:pPr algn="ctr">
              <a:spcBef>
                <a:spcPct val="20000"/>
              </a:spcBef>
              <a:defRPr/>
            </a:pPr>
            <a:r>
              <a:rPr lang="tr-TR" sz="2000" b="1" i="1" spc="-150" dirty="0">
                <a:solidFill>
                  <a:schemeClr val="tx2"/>
                </a:solidFill>
                <a:latin typeface="+mn-lt"/>
              </a:rPr>
              <a:t>Sınır Ötesi İşbirliği Daire Başkanlığı</a:t>
            </a:r>
          </a:p>
          <a:p>
            <a:pPr algn="ctr">
              <a:spcBef>
                <a:spcPct val="20000"/>
              </a:spcBef>
              <a:defRPr/>
            </a:pPr>
            <a:endParaRPr lang="en-US" sz="2500" b="1" spc="-150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286075" y="2132856"/>
            <a:ext cx="8713663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endParaRPr lang="tr-TR" sz="2400" b="1" spc="-150" dirty="0">
              <a:solidFill>
                <a:schemeClr val="tx2"/>
              </a:solidFill>
              <a:latin typeface="+mj-lt"/>
            </a:endParaRPr>
          </a:p>
          <a:p>
            <a:pPr algn="ctr">
              <a:spcBef>
                <a:spcPct val="20000"/>
              </a:spcBef>
              <a:defRPr/>
            </a:pPr>
            <a:endParaRPr lang="tr-TR" sz="3200" b="1" spc="-150" dirty="0">
              <a:solidFill>
                <a:schemeClr val="tx2"/>
              </a:solidFill>
              <a:latin typeface="+mj-lt"/>
            </a:endParaRPr>
          </a:p>
          <a:p>
            <a:pPr algn="ctr">
              <a:spcBef>
                <a:spcPct val="20000"/>
              </a:spcBef>
              <a:defRPr/>
            </a:pPr>
            <a:endParaRPr lang="tr-TR" sz="3200" b="1" spc="-15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1027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391" y="358834"/>
            <a:ext cx="2139073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  <p:pic>
        <p:nvPicPr>
          <p:cNvPr id="10" name="Resim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88640"/>
            <a:ext cx="1296144" cy="903600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323" y="129648"/>
            <a:ext cx="1296144" cy="9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003139"/>
      </p:ext>
    </p:extLst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ikdörtgen 5"/>
          <p:cNvSpPr/>
          <p:nvPr/>
        </p:nvSpPr>
        <p:spPr>
          <a:xfrm>
            <a:off x="395536" y="1367493"/>
            <a:ext cx="8568952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endParaRPr lang="tr-TR" altLang="en-US" sz="1600" dirty="0">
              <a:solidFill>
                <a:schemeClr val="tx2"/>
              </a:solidFill>
            </a:endParaRPr>
          </a:p>
        </p:txBody>
      </p:sp>
      <p:sp>
        <p:nvSpPr>
          <p:cNvPr id="7" name="Metin kutusu 6"/>
          <p:cNvSpPr txBox="1"/>
          <p:nvPr/>
        </p:nvSpPr>
        <p:spPr>
          <a:xfrm>
            <a:off x="1115616" y="1315466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tr-TR" sz="2800" b="1" kern="0" dirty="0" smtClean="0">
                <a:solidFill>
                  <a:srgbClr val="1F497D"/>
                </a:solidFill>
              </a:rPr>
              <a:t>INTERACT Sayfası - </a:t>
            </a:r>
            <a:r>
              <a:rPr lang="tr-TR" sz="2800" b="1" kern="0" dirty="0" smtClean="0">
                <a:solidFill>
                  <a:srgbClr val="1F497D"/>
                </a:solidFill>
                <a:hlinkClick r:id="rId3"/>
              </a:rPr>
              <a:t>www.keep.eu</a:t>
            </a:r>
            <a:r>
              <a:rPr lang="tr-TR" sz="2800" b="1" kern="0" dirty="0" smtClean="0">
                <a:solidFill>
                  <a:srgbClr val="1F497D"/>
                </a:solidFill>
              </a:rPr>
              <a:t> </a:t>
            </a:r>
            <a:endParaRPr lang="tr-TR" sz="2800" b="1" kern="0" dirty="0">
              <a:solidFill>
                <a:srgbClr val="1F497D"/>
              </a:solidFill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391" y="398161"/>
            <a:ext cx="2139073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ikdörtgen 1"/>
          <p:cNvSpPr>
            <a:spLocks noChangeArrowheads="1"/>
          </p:cNvSpPr>
          <p:nvPr/>
        </p:nvSpPr>
        <p:spPr bwMode="auto">
          <a:xfrm>
            <a:off x="1043608" y="409412"/>
            <a:ext cx="74161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Ortaklık Kurma</a:t>
            </a:r>
            <a:endParaRPr lang="tr-TR" altLang="tr-TR" sz="2400" b="1" dirty="0">
              <a:solidFill>
                <a:srgbClr val="002060"/>
              </a:solidFill>
              <a:latin typeface="+mn-lt"/>
              <a:ea typeface="ＭＳ Ｐゴシック" panose="020B0600070205080204" pitchFamily="34" charset="-128"/>
            </a:endParaRPr>
          </a:p>
        </p:txBody>
      </p:sp>
      <p:pic>
        <p:nvPicPr>
          <p:cNvPr id="2" name="Resim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584" y="1838686"/>
            <a:ext cx="7563752" cy="4254610"/>
          </a:xfrm>
          <a:prstGeom prst="rect">
            <a:avLst/>
          </a:prstGeom>
        </p:spPr>
      </p:pic>
      <p:sp>
        <p:nvSpPr>
          <p:cNvPr id="11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40517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0" y="130624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endParaRPr lang="tr-TR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>
              <a:spcAft>
                <a:spcPts val="0"/>
              </a:spcAft>
            </a:pPr>
            <a:endParaRPr lang="tr-TR" dirty="0">
              <a:solidFill>
                <a:srgbClr val="000099"/>
              </a:solidFill>
              <a:latin typeface="Arial" panose="020B0604020202020204" pitchFamily="34" charset="0"/>
              <a:cs typeface="+mn-cs"/>
            </a:endParaRP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endParaRPr lang="tr-TR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Dikdörtgen 8"/>
          <p:cNvSpPr/>
          <p:nvPr/>
        </p:nvSpPr>
        <p:spPr>
          <a:xfrm>
            <a:off x="233000" y="1411562"/>
            <a:ext cx="8678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en-GB" altLang="en-US" sz="2400" b="1" dirty="0">
              <a:solidFill>
                <a:schemeClr val="tx2"/>
              </a:solidFill>
            </a:endParaRPr>
          </a:p>
        </p:txBody>
      </p:sp>
      <p:sp>
        <p:nvSpPr>
          <p:cNvPr id="10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  <p:sp>
        <p:nvSpPr>
          <p:cNvPr id="14" name="Dikdörtgen 1"/>
          <p:cNvSpPr>
            <a:spLocks noChangeArrowheads="1"/>
          </p:cNvSpPr>
          <p:nvPr/>
        </p:nvSpPr>
        <p:spPr bwMode="auto">
          <a:xfrm>
            <a:off x="1164587" y="374549"/>
            <a:ext cx="74161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2014-2020 Dönemi Örnek Proje </a:t>
            </a:r>
            <a:endParaRPr lang="tr-TR" altLang="tr-TR" sz="2400" b="1" dirty="0">
              <a:solidFill>
                <a:srgbClr val="002060"/>
              </a:solidFill>
              <a:latin typeface="+mn-lt"/>
              <a:ea typeface="ＭＳ Ｐゴシック" panose="020B0600070205080204" pitchFamily="34" charset="-128"/>
            </a:endParaRPr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296"/>
            <a:ext cx="1800200" cy="402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https://www.cekmekoy.bel.tr/upload/projects/crea-centers-projesi/crea-centers-projesi_196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6" y="2104458"/>
            <a:ext cx="8041140" cy="398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Dikdörtgen 15"/>
          <p:cNvSpPr/>
          <p:nvPr/>
        </p:nvSpPr>
        <p:spPr>
          <a:xfrm>
            <a:off x="395536" y="1369803"/>
            <a:ext cx="85154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000" b="1" dirty="0">
                <a:solidFill>
                  <a:srgbClr val="002060"/>
                </a:solidFill>
                <a:ea typeface="ＭＳ Ｐゴシック" panose="020B0600070205080204" pitchFamily="34" charset="-128"/>
              </a:rPr>
              <a:t>Karadeniz Havzasında Kültürel ve Yaratıcı Endüstrilerin Geliştirilmesi </a:t>
            </a:r>
            <a:endParaRPr lang="tr-TR" sz="2000" b="1" dirty="0" smtClean="0">
              <a:solidFill>
                <a:srgbClr val="002060"/>
              </a:solidFill>
              <a:ea typeface="ＭＳ Ｐゴシック" panose="020B0600070205080204" pitchFamily="34" charset="-128"/>
            </a:endParaRPr>
          </a:p>
          <a:p>
            <a:r>
              <a:rPr lang="tr-TR" sz="2000" b="1" dirty="0" smtClean="0">
                <a:solidFill>
                  <a:srgbClr val="002060"/>
                </a:solidFill>
                <a:ea typeface="ＭＳ Ｐゴシック" panose="020B0600070205080204" pitchFamily="34" charset="-128"/>
              </a:rPr>
              <a:t>(</a:t>
            </a:r>
            <a:r>
              <a:rPr lang="tr-TR" sz="2000" b="1" dirty="0">
                <a:solidFill>
                  <a:srgbClr val="002060"/>
                </a:solidFill>
                <a:ea typeface="ＭＳ Ｐゴシック" panose="020B0600070205080204" pitchFamily="34" charset="-128"/>
              </a:rPr>
              <a:t>CREA-CENTERS )</a:t>
            </a:r>
          </a:p>
        </p:txBody>
      </p:sp>
    </p:spTree>
    <p:extLst>
      <p:ext uri="{BB962C8B-B14F-4D97-AF65-F5344CB8AC3E}">
        <p14:creationId xmlns:p14="http://schemas.microsoft.com/office/powerpoint/2010/main" val="267431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ikdörtgen 5"/>
          <p:cNvSpPr/>
          <p:nvPr/>
        </p:nvSpPr>
        <p:spPr>
          <a:xfrm>
            <a:off x="395536" y="1367493"/>
            <a:ext cx="8568952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endParaRPr lang="tr-TR" altLang="en-US" sz="1600" dirty="0">
              <a:solidFill>
                <a:schemeClr val="tx2"/>
              </a:solidFill>
            </a:endParaRPr>
          </a:p>
        </p:txBody>
      </p:sp>
      <p:sp>
        <p:nvSpPr>
          <p:cNvPr id="7" name="Metin kutusu 6"/>
          <p:cNvSpPr txBox="1"/>
          <p:nvPr/>
        </p:nvSpPr>
        <p:spPr>
          <a:xfrm>
            <a:off x="539552" y="1988840"/>
            <a:ext cx="42618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tr-TR" sz="1900" dirty="0">
                <a:solidFill>
                  <a:srgbClr val="1F497D"/>
                </a:solidFill>
                <a:latin typeface="Calibri"/>
                <a:cs typeface="+mn-cs"/>
              </a:rPr>
              <a:t>4.000 m2 alan üzerinde 1000 </a:t>
            </a:r>
            <a:r>
              <a:rPr lang="tr-TR" sz="1900" dirty="0" smtClean="0">
                <a:solidFill>
                  <a:srgbClr val="1F497D"/>
                </a:solidFill>
                <a:latin typeface="Calibri"/>
                <a:cs typeface="+mn-cs"/>
              </a:rPr>
              <a:t>m2 kapalı alan</a:t>
            </a:r>
            <a:endParaRPr lang="tr-TR" sz="1900" dirty="0">
              <a:solidFill>
                <a:srgbClr val="1F497D"/>
              </a:solidFill>
              <a:latin typeface="Calibri"/>
              <a:cs typeface="+mn-cs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tr-TR" sz="1900" dirty="0" smtClean="0">
                <a:solidFill>
                  <a:srgbClr val="1F497D"/>
                </a:solidFill>
                <a:latin typeface="Calibri"/>
                <a:cs typeface="+mn-cs"/>
              </a:rPr>
              <a:t>Güneş </a:t>
            </a:r>
            <a:r>
              <a:rPr lang="tr-TR" sz="1900" dirty="0" err="1">
                <a:solidFill>
                  <a:srgbClr val="1F497D"/>
                </a:solidFill>
                <a:latin typeface="Calibri"/>
                <a:cs typeface="+mn-cs"/>
              </a:rPr>
              <a:t>Kollektörleri</a:t>
            </a:r>
            <a:r>
              <a:rPr lang="tr-TR" sz="1900" dirty="0">
                <a:solidFill>
                  <a:srgbClr val="1F497D"/>
                </a:solidFill>
                <a:latin typeface="Calibri"/>
                <a:cs typeface="+mn-cs"/>
              </a:rPr>
              <a:t> </a:t>
            </a:r>
            <a:endParaRPr lang="tr-TR" sz="1900" dirty="0" smtClean="0">
              <a:solidFill>
                <a:srgbClr val="1F497D"/>
              </a:solidFill>
              <a:latin typeface="Calibri"/>
              <a:cs typeface="+mn-cs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tr-TR" sz="1900" dirty="0" smtClean="0">
                <a:solidFill>
                  <a:srgbClr val="1F497D"/>
                </a:solidFill>
                <a:latin typeface="Calibri"/>
                <a:cs typeface="+mn-cs"/>
              </a:rPr>
              <a:t>Yağmur </a:t>
            </a:r>
            <a:r>
              <a:rPr lang="tr-TR" sz="1900" dirty="0">
                <a:solidFill>
                  <a:srgbClr val="1F497D"/>
                </a:solidFill>
                <a:latin typeface="Calibri"/>
                <a:cs typeface="+mn-cs"/>
              </a:rPr>
              <a:t>Suyu Geri </a:t>
            </a:r>
            <a:r>
              <a:rPr lang="tr-TR" sz="1900" dirty="0" smtClean="0">
                <a:solidFill>
                  <a:srgbClr val="1F497D"/>
                </a:solidFill>
                <a:latin typeface="Calibri"/>
                <a:cs typeface="+mn-cs"/>
              </a:rPr>
              <a:t>Kazanılması,</a:t>
            </a:r>
            <a:endParaRPr lang="tr-TR" sz="1900" dirty="0">
              <a:solidFill>
                <a:srgbClr val="1F497D"/>
              </a:solidFill>
              <a:latin typeface="Calibri"/>
              <a:cs typeface="+mn-cs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tr-TR" sz="1900" dirty="0" smtClean="0">
                <a:solidFill>
                  <a:srgbClr val="1F497D"/>
                </a:solidFill>
                <a:latin typeface="Calibri"/>
                <a:cs typeface="+mn-cs"/>
              </a:rPr>
              <a:t>Çevre </a:t>
            </a:r>
            <a:r>
              <a:rPr lang="tr-TR" sz="1900" dirty="0">
                <a:solidFill>
                  <a:srgbClr val="1F497D"/>
                </a:solidFill>
                <a:latin typeface="Calibri"/>
                <a:cs typeface="+mn-cs"/>
              </a:rPr>
              <a:t>dostu, geri dönüştürülebilir </a:t>
            </a:r>
            <a:r>
              <a:rPr lang="tr-TR" sz="1900" dirty="0" smtClean="0">
                <a:solidFill>
                  <a:srgbClr val="1F497D"/>
                </a:solidFill>
                <a:latin typeface="Calibri"/>
                <a:cs typeface="+mn-cs"/>
              </a:rPr>
              <a:t>malzeme </a:t>
            </a:r>
            <a:endParaRPr lang="tr-TR" sz="1900" dirty="0">
              <a:solidFill>
                <a:srgbClr val="1F497D"/>
              </a:solidFill>
              <a:latin typeface="Calibri"/>
              <a:cs typeface="+mn-cs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tr-TR" sz="1900" dirty="0" smtClean="0">
                <a:solidFill>
                  <a:srgbClr val="1F497D"/>
                </a:solidFill>
                <a:latin typeface="Calibri"/>
                <a:cs typeface="+mn-cs"/>
              </a:rPr>
              <a:t>Çevre </a:t>
            </a:r>
            <a:r>
              <a:rPr lang="tr-TR" sz="1900" dirty="0">
                <a:solidFill>
                  <a:srgbClr val="1F497D"/>
                </a:solidFill>
                <a:latin typeface="Calibri"/>
                <a:cs typeface="+mn-cs"/>
              </a:rPr>
              <a:t>tasarımı sayesinde ekolojik ses bariyeri olması,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tr-TR" sz="1900" dirty="0" smtClean="0">
                <a:solidFill>
                  <a:srgbClr val="1F497D"/>
                </a:solidFill>
                <a:latin typeface="Calibri"/>
                <a:cs typeface="+mn-cs"/>
              </a:rPr>
              <a:t>Saydam </a:t>
            </a:r>
            <a:r>
              <a:rPr lang="tr-TR" sz="1900" dirty="0">
                <a:solidFill>
                  <a:srgbClr val="1F497D"/>
                </a:solidFill>
                <a:latin typeface="Calibri"/>
                <a:cs typeface="+mn-cs"/>
              </a:rPr>
              <a:t>yüzeyler ile daha fazla gün </a:t>
            </a:r>
            <a:r>
              <a:rPr lang="tr-TR" sz="1900" dirty="0" smtClean="0">
                <a:solidFill>
                  <a:srgbClr val="1F497D"/>
                </a:solidFill>
                <a:latin typeface="Calibri"/>
                <a:cs typeface="+mn-cs"/>
              </a:rPr>
              <a:t>ışığı</a:t>
            </a:r>
            <a:endParaRPr lang="tr-TR" sz="1900" dirty="0">
              <a:solidFill>
                <a:srgbClr val="1F497D"/>
              </a:solidFill>
              <a:latin typeface="Calibri"/>
              <a:cs typeface="+mn-cs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383" y="388055"/>
            <a:ext cx="2139073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Dikdörtgen 1"/>
          <p:cNvSpPr>
            <a:spLocks noChangeArrowheads="1"/>
          </p:cNvSpPr>
          <p:nvPr/>
        </p:nvSpPr>
        <p:spPr bwMode="auto">
          <a:xfrm>
            <a:off x="827584" y="385815"/>
            <a:ext cx="74161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2014-2020 Dönemi Örnek Proje </a:t>
            </a:r>
            <a:endParaRPr lang="tr-TR" altLang="tr-TR" sz="2400" b="1" dirty="0">
              <a:solidFill>
                <a:srgbClr val="002060"/>
              </a:solidFill>
              <a:latin typeface="+mn-lt"/>
              <a:ea typeface="ＭＳ Ｐゴシック" panose="020B0600070205080204" pitchFamily="34" charset="-128"/>
            </a:endParaRPr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544" y="1751411"/>
            <a:ext cx="4012912" cy="3864477"/>
          </a:xfrm>
          <a:prstGeom prst="rect">
            <a:avLst/>
          </a:prstGeom>
        </p:spPr>
      </p:pic>
      <p:sp>
        <p:nvSpPr>
          <p:cNvPr id="10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9447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ikdörtgen 5"/>
          <p:cNvSpPr/>
          <p:nvPr/>
        </p:nvSpPr>
        <p:spPr>
          <a:xfrm>
            <a:off x="395536" y="1367493"/>
            <a:ext cx="8568952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endParaRPr lang="tr-TR" altLang="en-US" sz="1600" dirty="0">
              <a:solidFill>
                <a:schemeClr val="tx2"/>
              </a:solidFill>
            </a:endParaRPr>
          </a:p>
        </p:txBody>
      </p:sp>
      <p:sp>
        <p:nvSpPr>
          <p:cNvPr id="7" name="Metin kutusu 6"/>
          <p:cNvSpPr txBox="1"/>
          <p:nvPr/>
        </p:nvSpPr>
        <p:spPr>
          <a:xfrm>
            <a:off x="395536" y="1363210"/>
            <a:ext cx="8280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sz="2000" dirty="0">
              <a:solidFill>
                <a:srgbClr val="1F497D"/>
              </a:solidFill>
              <a:latin typeface="Calibri"/>
              <a:cs typeface="+mn-cs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391" y="398161"/>
            <a:ext cx="2139073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Dikdörtgen 1"/>
          <p:cNvSpPr>
            <a:spLocks noChangeArrowheads="1"/>
          </p:cNvSpPr>
          <p:nvPr/>
        </p:nvSpPr>
        <p:spPr bwMode="auto">
          <a:xfrm>
            <a:off x="827943" y="457387"/>
            <a:ext cx="74161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2014-2020 Dönemi Örnek Proje </a:t>
            </a:r>
            <a:endParaRPr lang="tr-TR" altLang="tr-TR" sz="2400" b="1" dirty="0">
              <a:solidFill>
                <a:srgbClr val="002060"/>
              </a:solidFill>
              <a:latin typeface="+mn-lt"/>
              <a:ea typeface="ＭＳ Ｐゴシック" panose="020B0600070205080204" pitchFamily="34" charset="-128"/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377280" y="1419728"/>
            <a:ext cx="8155160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tr-TR" sz="2000" dirty="0">
              <a:solidFill>
                <a:schemeClr val="tx2"/>
              </a:solidFill>
            </a:endParaRPr>
          </a:p>
          <a:p>
            <a:pPr marL="1200150" lvl="2" indent="-285750">
              <a:lnSpc>
                <a:spcPct val="115000"/>
              </a:lnSpc>
              <a:buFont typeface="Wingdings" panose="05000000000000000000" pitchFamily="2" charset="2"/>
              <a:buChar char="v"/>
            </a:pPr>
            <a:endParaRPr lang="tr-TR" sz="1400" b="1" i="1" dirty="0">
              <a:solidFill>
                <a:srgbClr val="1E497D"/>
              </a:solidFill>
            </a:endParaRPr>
          </a:p>
          <a:p>
            <a:pPr marL="1200150" lvl="2" indent="-285750">
              <a:lnSpc>
                <a:spcPct val="115000"/>
              </a:lnSpc>
              <a:buFont typeface="Wingdings" panose="05000000000000000000" pitchFamily="2" charset="2"/>
              <a:buChar char="v"/>
            </a:pPr>
            <a:endParaRPr lang="tr-TR" sz="1400" b="1" i="1" dirty="0">
              <a:solidFill>
                <a:srgbClr val="1E497D"/>
              </a:solidFill>
            </a:endParaRPr>
          </a:p>
          <a:p>
            <a:endParaRPr lang="tr-TR" dirty="0">
              <a:solidFill>
                <a:schemeClr val="tx2"/>
              </a:solidFill>
            </a:endParaRPr>
          </a:p>
        </p:txBody>
      </p:sp>
      <p:sp>
        <p:nvSpPr>
          <p:cNvPr id="14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  <p:sp>
        <p:nvSpPr>
          <p:cNvPr id="15" name="Dikdörtgen 14"/>
          <p:cNvSpPr/>
          <p:nvPr/>
        </p:nvSpPr>
        <p:spPr>
          <a:xfrm>
            <a:off x="539552" y="1378656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b="1" dirty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Karadeniz Havzasında Kültürel ve Yaratıcı Endüstrilerin Geliştirilmesi (CREA-CENTERS )</a:t>
            </a:r>
          </a:p>
        </p:txBody>
      </p:sp>
      <p:pic>
        <p:nvPicPr>
          <p:cNvPr id="17" name="Resim 16">
            <a:extLst>
              <a:ext uri="{FF2B5EF4-FFF2-40B4-BE49-F238E27FC236}">
                <a16:creationId xmlns:a16="http://schemas.microsoft.com/office/drawing/2014/main" id="{252AA3BD-BEC8-B44E-A5C8-83CFDB98A7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30" y="1990482"/>
            <a:ext cx="3769158" cy="3309016"/>
          </a:xfrm>
          <a:prstGeom prst="rect">
            <a:avLst/>
          </a:prstGeom>
        </p:spPr>
      </p:pic>
      <p:pic>
        <p:nvPicPr>
          <p:cNvPr id="16" name="Resim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000" y="1990482"/>
            <a:ext cx="4319464" cy="3321786"/>
          </a:xfrm>
          <a:prstGeom prst="rect">
            <a:avLst/>
          </a:prstGeom>
        </p:spPr>
      </p:pic>
      <p:sp>
        <p:nvSpPr>
          <p:cNvPr id="2" name="Metin kutusu 1"/>
          <p:cNvSpPr txBox="1"/>
          <p:nvPr/>
        </p:nvSpPr>
        <p:spPr>
          <a:xfrm>
            <a:off x="510640" y="5399661"/>
            <a:ext cx="6193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tr-TR" i="1" dirty="0">
                <a:solidFill>
                  <a:srgbClr val="1E497D"/>
                </a:solidFill>
              </a:rPr>
              <a:t>Ortaklar (Ukrayna, Romanya, Bulgaristan, Yunanistan</a:t>
            </a:r>
            <a:r>
              <a:rPr lang="tr-TR" i="1" dirty="0" smtClean="0">
                <a:solidFill>
                  <a:srgbClr val="1E497D"/>
                </a:solidFill>
              </a:rPr>
              <a:t>)</a:t>
            </a:r>
            <a:endParaRPr lang="tr-TR" i="1" dirty="0">
              <a:solidFill>
                <a:srgbClr val="1E497D"/>
              </a:solidFill>
            </a:endParaRPr>
          </a:p>
          <a:p>
            <a:pPr algn="just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tr-TR" i="1" dirty="0" smtClean="0">
                <a:solidFill>
                  <a:srgbClr val="1E497D"/>
                </a:solidFill>
              </a:rPr>
              <a:t>Bütçe:1.500.000 Avro</a:t>
            </a:r>
          </a:p>
        </p:txBody>
      </p:sp>
    </p:spTree>
    <p:extLst>
      <p:ext uri="{BB962C8B-B14F-4D97-AF65-F5344CB8AC3E}">
        <p14:creationId xmlns:p14="http://schemas.microsoft.com/office/powerpoint/2010/main" val="265124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0" y="130624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endParaRPr lang="tr-TR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>
              <a:spcAft>
                <a:spcPts val="0"/>
              </a:spcAft>
            </a:pPr>
            <a:endParaRPr lang="tr-TR" dirty="0">
              <a:solidFill>
                <a:srgbClr val="000099"/>
              </a:solidFill>
              <a:latin typeface="Arial" panose="020B0604020202020204" pitchFamily="34" charset="0"/>
              <a:cs typeface="+mn-cs"/>
            </a:endParaRP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endParaRPr lang="tr-TR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8" name="Dikdörtgen 1"/>
          <p:cNvSpPr>
            <a:spLocks noChangeArrowheads="1"/>
          </p:cNvSpPr>
          <p:nvPr/>
        </p:nvSpPr>
        <p:spPr bwMode="auto">
          <a:xfrm>
            <a:off x="1187624" y="398576"/>
            <a:ext cx="74161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İlk Proje Teklif Çağrısı</a:t>
            </a:r>
            <a:endParaRPr lang="tr-TR" altLang="tr-TR" sz="2400" b="1" dirty="0">
              <a:solidFill>
                <a:srgbClr val="002060"/>
              </a:solidFill>
              <a:latin typeface="+mn-lt"/>
              <a:ea typeface="ＭＳ Ｐゴシック" panose="020B0600070205080204" pitchFamily="34" charset="-128"/>
            </a:endParaRPr>
          </a:p>
        </p:txBody>
      </p:sp>
      <p:sp>
        <p:nvSpPr>
          <p:cNvPr id="3" name="Dikdörtgen 2"/>
          <p:cNvSpPr/>
          <p:nvPr/>
        </p:nvSpPr>
        <p:spPr>
          <a:xfrm>
            <a:off x="572092" y="1628800"/>
            <a:ext cx="8176371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20</a:t>
            </a:r>
            <a:r>
              <a:rPr lang="tr-TR" sz="2400" dirty="0" smtClean="0">
                <a:solidFill>
                  <a:schemeClr val="tx2"/>
                </a:solidFill>
              </a:rPr>
              <a:t>21</a:t>
            </a:r>
            <a:r>
              <a:rPr lang="en-US" sz="2400" dirty="0" smtClean="0">
                <a:solidFill>
                  <a:schemeClr val="tx2"/>
                </a:solidFill>
              </a:rPr>
              <a:t>-202</a:t>
            </a:r>
            <a:r>
              <a:rPr lang="tr-TR" sz="2400" dirty="0" smtClean="0">
                <a:solidFill>
                  <a:schemeClr val="tx2"/>
                </a:solidFill>
              </a:rPr>
              <a:t>7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dönemi</a:t>
            </a:r>
            <a:r>
              <a:rPr lang="tr-TR" sz="2400" dirty="0" err="1" smtClean="0">
                <a:solidFill>
                  <a:schemeClr val="tx2"/>
                </a:solidFill>
              </a:rPr>
              <a:t>nde</a:t>
            </a:r>
            <a:r>
              <a:rPr lang="tr-TR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iki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proje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teklif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tr-TR" sz="2400" dirty="0" smtClean="0">
                <a:solidFill>
                  <a:schemeClr val="tx2"/>
                </a:solidFill>
              </a:rPr>
              <a:t>verme </a:t>
            </a:r>
            <a:r>
              <a:rPr lang="en-US" sz="2400" dirty="0" err="1" smtClean="0">
                <a:solidFill>
                  <a:schemeClr val="tx2"/>
                </a:solidFill>
              </a:rPr>
              <a:t>çağrısı</a:t>
            </a:r>
            <a:r>
              <a:rPr lang="tr-TR" sz="2400" dirty="0" err="1" smtClean="0">
                <a:solidFill>
                  <a:schemeClr val="tx2"/>
                </a:solidFill>
              </a:rPr>
              <a:t>na</a:t>
            </a:r>
            <a:r>
              <a:rPr lang="tr-TR" sz="2400" dirty="0" smtClean="0">
                <a:solidFill>
                  <a:schemeClr val="tx2"/>
                </a:solidFill>
              </a:rPr>
              <a:t> çık</a:t>
            </a:r>
            <a:r>
              <a:rPr lang="en-US" sz="2400" dirty="0" err="1" smtClean="0">
                <a:solidFill>
                  <a:schemeClr val="tx2"/>
                </a:solidFill>
              </a:rPr>
              <a:t>ılması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tr-TR" sz="2400" dirty="0" smtClean="0">
                <a:solidFill>
                  <a:schemeClr val="tx2"/>
                </a:solidFill>
              </a:rPr>
              <a:t>planlanmaktadır</a:t>
            </a:r>
            <a:r>
              <a:rPr lang="en-US" sz="2400" dirty="0" smtClean="0">
                <a:solidFill>
                  <a:schemeClr val="tx2"/>
                </a:solidFill>
              </a:rPr>
              <a:t>:</a:t>
            </a:r>
            <a:endParaRPr lang="tr-TR" sz="2400" dirty="0" smtClean="0">
              <a:solidFill>
                <a:schemeClr val="tx2"/>
              </a:solidFill>
            </a:endParaRPr>
          </a:p>
          <a:p>
            <a:pPr marL="914400" lvl="1" indent="-4572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tr-TR" sz="2400" dirty="0" smtClean="0">
                <a:solidFill>
                  <a:schemeClr val="tx2"/>
                </a:solidFill>
              </a:rPr>
              <a:t>I. Proje </a:t>
            </a:r>
            <a:r>
              <a:rPr lang="tr-TR" sz="2400" dirty="0">
                <a:solidFill>
                  <a:schemeClr val="tx2"/>
                </a:solidFill>
              </a:rPr>
              <a:t>T</a:t>
            </a:r>
            <a:r>
              <a:rPr lang="tr-TR" sz="2400" dirty="0" smtClean="0">
                <a:solidFill>
                  <a:schemeClr val="tx2"/>
                </a:solidFill>
              </a:rPr>
              <a:t>eklif </a:t>
            </a:r>
            <a:r>
              <a:rPr lang="tr-TR" sz="2400" dirty="0">
                <a:solidFill>
                  <a:schemeClr val="tx2"/>
                </a:solidFill>
              </a:rPr>
              <a:t>Ç</a:t>
            </a:r>
            <a:r>
              <a:rPr lang="tr-TR" sz="2400" dirty="0" smtClean="0">
                <a:solidFill>
                  <a:schemeClr val="tx2"/>
                </a:solidFill>
              </a:rPr>
              <a:t>ağrısı – </a:t>
            </a:r>
            <a:r>
              <a:rPr lang="tr-TR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 Mart 2023</a:t>
            </a:r>
          </a:p>
          <a:p>
            <a:pPr marL="914400" lvl="1" indent="-4572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tr-TR" sz="2400" dirty="0" smtClean="0">
                <a:solidFill>
                  <a:schemeClr val="tx2"/>
                </a:solidFill>
              </a:rPr>
              <a:t>II. </a:t>
            </a:r>
            <a:r>
              <a:rPr lang="tr-TR" sz="2400" dirty="0">
                <a:solidFill>
                  <a:schemeClr val="tx2"/>
                </a:solidFill>
              </a:rPr>
              <a:t>Proje Teklif </a:t>
            </a:r>
            <a:r>
              <a:rPr lang="tr-TR" sz="2400" dirty="0" smtClean="0">
                <a:solidFill>
                  <a:schemeClr val="tx2"/>
                </a:solidFill>
              </a:rPr>
              <a:t>Çağrısı </a:t>
            </a:r>
            <a:r>
              <a:rPr lang="tr-TR" sz="2400" dirty="0">
                <a:solidFill>
                  <a:schemeClr val="tx2"/>
                </a:solidFill>
              </a:rPr>
              <a:t>– </a:t>
            </a:r>
            <a:r>
              <a:rPr lang="tr-TR" sz="2400" dirty="0" smtClean="0">
                <a:solidFill>
                  <a:schemeClr val="tx2"/>
                </a:solidFill>
              </a:rPr>
              <a:t>2024 ikinci yarısı</a:t>
            </a:r>
          </a:p>
          <a:p>
            <a:pPr marL="457200" indent="-457200" algn="just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sz="2400" dirty="0" smtClean="0">
                <a:solidFill>
                  <a:schemeClr val="tx2"/>
                </a:solidFill>
              </a:rPr>
              <a:t>I. Teklif Çağrısı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>
                <a:solidFill>
                  <a:schemeClr val="tx2"/>
                </a:solidFill>
              </a:rPr>
              <a:t>3 </a:t>
            </a:r>
            <a:r>
              <a:rPr lang="tr-TR" sz="2400" dirty="0" smtClean="0">
                <a:solidFill>
                  <a:schemeClr val="tx2"/>
                </a:solidFill>
              </a:rPr>
              <a:t>ay 12 gün  açık kalacak ve </a:t>
            </a:r>
            <a:r>
              <a:rPr lang="tr-TR" sz="2400" dirty="0" err="1" smtClean="0">
                <a:solidFill>
                  <a:schemeClr val="tx2"/>
                </a:solidFill>
              </a:rPr>
              <a:t>pr</a:t>
            </a:r>
            <a:r>
              <a:rPr lang="en-US" sz="2400" dirty="0" err="1" smtClean="0">
                <a:solidFill>
                  <a:schemeClr val="tx2"/>
                </a:solidFill>
              </a:rPr>
              <a:t>oje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başvuruları</a:t>
            </a:r>
            <a:r>
              <a:rPr lang="en-US" sz="2400" dirty="0">
                <a:solidFill>
                  <a:schemeClr val="tx2"/>
                </a:solidFill>
              </a:rPr>
              <a:t>, </a:t>
            </a:r>
            <a:r>
              <a:rPr lang="tr-TR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Temmuz 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r>
              <a:rPr lang="tr-TR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tarihine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kadar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tr-TR" sz="2400" dirty="0" smtClean="0">
                <a:solidFill>
                  <a:schemeClr val="tx2"/>
                </a:solidFill>
              </a:rPr>
              <a:t>alınacak</a:t>
            </a:r>
            <a:r>
              <a:rPr lang="en-US" sz="2400" dirty="0" smtClean="0">
                <a:solidFill>
                  <a:schemeClr val="tx2"/>
                </a:solidFill>
              </a:rPr>
              <a:t>. </a:t>
            </a:r>
            <a:endParaRPr lang="en-US" sz="2400" dirty="0">
              <a:solidFill>
                <a:schemeClr val="tx2"/>
              </a:solidFill>
            </a:endParaRPr>
          </a:p>
          <a:p>
            <a:pPr marL="457200" indent="-457200" algn="just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sz="2400" dirty="0" smtClean="0">
                <a:solidFill>
                  <a:schemeClr val="tx2"/>
                </a:solidFill>
              </a:rPr>
              <a:t>I. T</a:t>
            </a:r>
            <a:r>
              <a:rPr lang="en-US" sz="2400" dirty="0" err="1" smtClean="0">
                <a:solidFill>
                  <a:schemeClr val="tx2"/>
                </a:solidFill>
              </a:rPr>
              <a:t>eklif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tr-TR" sz="2400" dirty="0" smtClean="0">
                <a:solidFill>
                  <a:schemeClr val="tx2"/>
                </a:solidFill>
              </a:rPr>
              <a:t>Ç</a:t>
            </a:r>
            <a:r>
              <a:rPr lang="en-US" sz="2400" dirty="0" err="1" smtClean="0">
                <a:solidFill>
                  <a:schemeClr val="tx2"/>
                </a:solidFill>
              </a:rPr>
              <a:t>ağrısı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bütçesi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tr-TR" sz="2400" dirty="0" smtClean="0">
                <a:solidFill>
                  <a:schemeClr val="tx2"/>
                </a:solidFill>
              </a:rPr>
              <a:t>eş finansman dahil </a:t>
            </a:r>
            <a:r>
              <a:rPr lang="tr-TR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35</a:t>
            </a: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tr-TR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77</a:t>
            </a: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milyon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avro</a:t>
            </a:r>
            <a:r>
              <a:rPr lang="tr-TR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2400" dirty="0" smtClean="0">
                <a:solidFill>
                  <a:schemeClr val="tx2"/>
                </a:solidFill>
              </a:rPr>
              <a:t>(%</a:t>
            </a:r>
            <a:r>
              <a:rPr lang="tr-TR" sz="2400" dirty="0">
                <a:solidFill>
                  <a:schemeClr val="tx2"/>
                </a:solidFill>
              </a:rPr>
              <a:t>90 AB hibesi, </a:t>
            </a:r>
            <a:r>
              <a:rPr lang="en-US" sz="2400" dirty="0">
                <a:solidFill>
                  <a:schemeClr val="tx2"/>
                </a:solidFill>
              </a:rPr>
              <a:t>%10 </a:t>
            </a:r>
            <a:r>
              <a:rPr lang="en-US" sz="2400" dirty="0" err="1">
                <a:solidFill>
                  <a:schemeClr val="tx2"/>
                </a:solidFill>
              </a:rPr>
              <a:t>eş</a:t>
            </a:r>
            <a:r>
              <a:rPr lang="tr-TR" sz="2400" dirty="0">
                <a:solidFill>
                  <a:schemeClr val="tx2"/>
                </a:solidFill>
              </a:rPr>
              <a:t>-</a:t>
            </a:r>
            <a:r>
              <a:rPr lang="en-US" sz="2400" dirty="0" err="1" smtClean="0">
                <a:solidFill>
                  <a:schemeClr val="tx2"/>
                </a:solidFill>
              </a:rPr>
              <a:t>finansman</a:t>
            </a:r>
            <a:r>
              <a:rPr lang="tr-TR" sz="2400" dirty="0" smtClean="0">
                <a:solidFill>
                  <a:schemeClr val="tx2"/>
                </a:solidFill>
              </a:rPr>
              <a:t>)</a:t>
            </a:r>
            <a:endParaRPr lang="tr-TR" sz="2400" dirty="0">
              <a:solidFill>
                <a:schemeClr val="tx2"/>
              </a:solidFill>
            </a:endParaRPr>
          </a:p>
          <a:p>
            <a:pPr marL="457200" indent="-457200" algn="just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sz="2400" dirty="0" smtClean="0">
                <a:solidFill>
                  <a:schemeClr val="tx2"/>
                </a:solidFill>
              </a:rPr>
              <a:t>AB Hibesi (</a:t>
            </a:r>
            <a:r>
              <a:rPr lang="tr-TR" sz="2400" dirty="0" err="1" smtClean="0">
                <a:solidFill>
                  <a:schemeClr val="tx2"/>
                </a:solidFill>
              </a:rPr>
              <a:t>Interreg</a:t>
            </a:r>
            <a:r>
              <a:rPr lang="tr-TR" sz="2400" dirty="0" smtClean="0">
                <a:solidFill>
                  <a:schemeClr val="tx2"/>
                </a:solidFill>
              </a:rPr>
              <a:t>): 32,55 milyon avro (Standart P</a:t>
            </a:r>
            <a:r>
              <a:rPr lang="en-US" sz="2400" dirty="0" err="1" smtClean="0">
                <a:solidFill>
                  <a:schemeClr val="tx2"/>
                </a:solidFill>
              </a:rPr>
              <a:t>roj</a:t>
            </a:r>
            <a:r>
              <a:rPr lang="tr-TR" sz="2400" dirty="0" smtClean="0">
                <a:solidFill>
                  <a:schemeClr val="tx2"/>
                </a:solidFill>
              </a:rPr>
              <a:t>eler: </a:t>
            </a:r>
            <a:r>
              <a:rPr lang="en-US" sz="2400" dirty="0" smtClean="0">
                <a:solidFill>
                  <a:schemeClr val="tx2"/>
                </a:solidFill>
              </a:rPr>
              <a:t>26,610,390 </a:t>
            </a:r>
            <a:r>
              <a:rPr lang="tr-TR" sz="2400" dirty="0" smtClean="0">
                <a:solidFill>
                  <a:schemeClr val="tx2"/>
                </a:solidFill>
              </a:rPr>
              <a:t>av</a:t>
            </a:r>
            <a:r>
              <a:rPr lang="en-US" sz="2400" dirty="0" smtClean="0">
                <a:solidFill>
                  <a:schemeClr val="tx2"/>
                </a:solidFill>
              </a:rPr>
              <a:t>r</a:t>
            </a:r>
            <a:r>
              <a:rPr lang="tr-TR" sz="2400" dirty="0" smtClean="0">
                <a:solidFill>
                  <a:schemeClr val="tx2"/>
                </a:solidFill>
              </a:rPr>
              <a:t>o; Küçük Ölçekli Projeler: </a:t>
            </a:r>
            <a:r>
              <a:rPr lang="en-US" sz="2400" dirty="0" smtClean="0">
                <a:solidFill>
                  <a:schemeClr val="tx2"/>
                </a:solidFill>
              </a:rPr>
              <a:t>5,913,420 </a:t>
            </a:r>
            <a:r>
              <a:rPr lang="tr-TR" sz="2400" dirty="0" smtClean="0">
                <a:solidFill>
                  <a:schemeClr val="tx2"/>
                </a:solidFill>
              </a:rPr>
              <a:t>avro</a:t>
            </a:r>
            <a:r>
              <a:rPr lang="en-US" sz="2400" dirty="0" smtClean="0">
                <a:solidFill>
                  <a:schemeClr val="tx2"/>
                </a:solidFill>
              </a:rPr>
              <a:t>)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9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391" y="398161"/>
            <a:ext cx="2139073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Resim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323" y="149312"/>
            <a:ext cx="1296144" cy="9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912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kdörtgen 6"/>
          <p:cNvSpPr/>
          <p:nvPr/>
        </p:nvSpPr>
        <p:spPr>
          <a:xfrm>
            <a:off x="286075" y="2132856"/>
            <a:ext cx="8713663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tr-TR" sz="2400" b="1" i="0" u="none" strike="noStrike" kern="1200" cap="none" spc="-15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tr-TR" sz="3200" b="1" i="0" u="none" strike="noStrike" kern="1200" cap="none" spc="-15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391" y="358834"/>
            <a:ext cx="2139073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Resim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323" y="149311"/>
            <a:ext cx="1296144" cy="903600"/>
          </a:xfrm>
          <a:prstGeom prst="rect">
            <a:avLst/>
          </a:prstGeom>
        </p:spPr>
      </p:pic>
      <p:sp>
        <p:nvSpPr>
          <p:cNvPr id="21" name="Dikdörtgen 1"/>
          <p:cNvSpPr>
            <a:spLocks noChangeArrowheads="1"/>
          </p:cNvSpPr>
          <p:nvPr/>
        </p:nvSpPr>
        <p:spPr bwMode="auto">
          <a:xfrm>
            <a:off x="1187624" y="262389"/>
            <a:ext cx="741610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I</a:t>
            </a:r>
            <a:r>
              <a:rPr lang="tr-TR" altLang="tr-TR" sz="2400" b="1" dirty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. Çağrı Bütçe </a:t>
            </a: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Tahsisatı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Standart Projeler</a:t>
            </a:r>
            <a:endParaRPr lang="tr-TR" altLang="tr-TR" sz="2400" b="1" dirty="0">
              <a:solidFill>
                <a:srgbClr val="002060"/>
              </a:solidFill>
              <a:latin typeface="+mn-lt"/>
              <a:ea typeface="ＭＳ Ｐゴシック" panose="020B0600070205080204" pitchFamily="34" charset="-128"/>
            </a:endParaRPr>
          </a:p>
        </p:txBody>
      </p:sp>
      <p:graphicFrame>
        <p:nvGraphicFramePr>
          <p:cNvPr id="2" name="Tablo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57348"/>
              </p:ext>
            </p:extLst>
          </p:nvPr>
        </p:nvGraphicFramePr>
        <p:xfrm>
          <a:off x="395536" y="1412777"/>
          <a:ext cx="8496943" cy="49496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2088">
                  <a:extLst>
                    <a:ext uri="{9D8B030D-6E8A-4147-A177-3AD203B41FA5}">
                      <a16:colId xmlns:a16="http://schemas.microsoft.com/office/drawing/2014/main" val="4158382016"/>
                    </a:ext>
                  </a:extLst>
                </a:gridCol>
                <a:gridCol w="6048672">
                  <a:extLst>
                    <a:ext uri="{9D8B030D-6E8A-4147-A177-3AD203B41FA5}">
                      <a16:colId xmlns:a16="http://schemas.microsoft.com/office/drawing/2014/main" val="1720283316"/>
                    </a:ext>
                  </a:extLst>
                </a:gridCol>
                <a:gridCol w="1656183">
                  <a:extLst>
                    <a:ext uri="{9D8B030D-6E8A-4147-A177-3AD203B41FA5}">
                      <a16:colId xmlns:a16="http://schemas.microsoft.com/office/drawing/2014/main" val="4053636397"/>
                    </a:ext>
                  </a:extLst>
                </a:gridCol>
              </a:tblGrid>
              <a:tr h="43204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Özel</a:t>
                      </a:r>
                      <a:r>
                        <a:rPr lang="tr-TR" sz="16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Hedef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82" marR="55282" marT="0" marB="0" anchor="ctr"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Interreg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tr-TR" sz="1600" dirty="0" smtClean="0">
                          <a:effectLst/>
                        </a:rPr>
                        <a:t>AB</a:t>
                      </a:r>
                      <a:r>
                        <a:rPr lang="tr-TR" sz="1600" baseline="0" dirty="0" smtClean="0">
                          <a:effectLst/>
                        </a:rPr>
                        <a:t> Hibesi</a:t>
                      </a:r>
                      <a:r>
                        <a:rPr lang="en-GB" sz="1600" dirty="0" smtClean="0">
                          <a:effectLst/>
                        </a:rPr>
                        <a:t> </a:t>
                      </a:r>
                      <a:r>
                        <a:rPr lang="en-GB" sz="1600" dirty="0">
                          <a:effectLst/>
                        </a:rPr>
                        <a:t>(90</a:t>
                      </a:r>
                      <a:r>
                        <a:rPr lang="en-GB" sz="1600" dirty="0" smtClean="0">
                          <a:effectLst/>
                        </a:rPr>
                        <a:t>%)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82" marR="55282" marT="0" marB="0" anchor="ctr"/>
                </a:tc>
                <a:extLst>
                  <a:ext uri="{0D108BD9-81ED-4DB2-BD59-A6C34878D82A}">
                    <a16:rowId xmlns:a16="http://schemas.microsoft.com/office/drawing/2014/main" val="692028034"/>
                  </a:ext>
                </a:extLst>
              </a:tr>
              <a:tr h="50691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 smtClean="0">
                          <a:effectLst/>
                        </a:rPr>
                        <a:t>Öncelik</a:t>
                      </a:r>
                      <a:r>
                        <a:rPr lang="tr-TR" sz="1600" baseline="0" dirty="0" smtClean="0">
                          <a:effectLst/>
                        </a:rPr>
                        <a:t> 1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82" marR="5528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1" dirty="0" smtClean="0">
                          <a:effectLst/>
                        </a:rPr>
                        <a:t>Po</a:t>
                      </a:r>
                      <a:r>
                        <a:rPr lang="tr-TR" sz="1700" b="1" dirty="0" err="1" smtClean="0">
                          <a:effectLst/>
                        </a:rPr>
                        <a:t>litika</a:t>
                      </a:r>
                      <a:r>
                        <a:rPr lang="tr-TR" sz="1700" b="1" baseline="0" dirty="0" smtClean="0">
                          <a:effectLst/>
                        </a:rPr>
                        <a:t> Hedefi</a:t>
                      </a:r>
                      <a:r>
                        <a:rPr lang="en-GB" sz="1700" b="1" dirty="0" smtClean="0">
                          <a:effectLst/>
                        </a:rPr>
                        <a:t> </a:t>
                      </a:r>
                      <a:r>
                        <a:rPr lang="en-GB" sz="1700" b="1" dirty="0">
                          <a:effectLst/>
                        </a:rPr>
                        <a:t>1:</a:t>
                      </a:r>
                      <a:endParaRPr lang="tr-TR" sz="1700" b="1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 err="1" smtClean="0">
                          <a:effectLst/>
                        </a:rPr>
                        <a:t>Daha</a:t>
                      </a:r>
                      <a:r>
                        <a:rPr lang="en-GB" sz="1700" dirty="0" smtClean="0">
                          <a:effectLst/>
                        </a:rPr>
                        <a:t> </a:t>
                      </a:r>
                      <a:r>
                        <a:rPr lang="en-GB" sz="1700" dirty="0" err="1" smtClean="0">
                          <a:effectLst/>
                        </a:rPr>
                        <a:t>akıllı</a:t>
                      </a:r>
                      <a:r>
                        <a:rPr lang="en-GB" sz="1700" dirty="0" smtClean="0">
                          <a:effectLst/>
                        </a:rPr>
                        <a:t> </a:t>
                      </a:r>
                      <a:r>
                        <a:rPr lang="en-GB" sz="1700" dirty="0" err="1" smtClean="0">
                          <a:effectLst/>
                        </a:rPr>
                        <a:t>bir</a:t>
                      </a:r>
                      <a:r>
                        <a:rPr lang="en-GB" sz="1700" dirty="0" smtClean="0">
                          <a:effectLst/>
                        </a:rPr>
                        <a:t> </a:t>
                      </a:r>
                      <a:r>
                        <a:rPr lang="en-GB" sz="1700" dirty="0" err="1" smtClean="0">
                          <a:effectLst/>
                        </a:rPr>
                        <a:t>Avrupa</a:t>
                      </a:r>
                      <a:r>
                        <a:rPr lang="en-GB" sz="1700" dirty="0" smtClean="0">
                          <a:effectLst/>
                        </a:rPr>
                        <a:t> </a:t>
                      </a:r>
                      <a:r>
                        <a:rPr lang="tr-TR" sz="1700" dirty="0" smtClean="0">
                          <a:effectLst/>
                        </a:rPr>
                        <a:t>ve komşuları</a:t>
                      </a:r>
                      <a:endParaRPr lang="tr-TR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82" marR="552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8,870,130 </a:t>
                      </a:r>
                      <a:r>
                        <a:rPr lang="tr-TR" sz="1600" dirty="0" smtClean="0">
                          <a:effectLst/>
                        </a:rPr>
                        <a:t>€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82" marR="55282" marT="0" marB="0" anchor="ctr" anchorCtr="1"/>
                </a:tc>
                <a:extLst>
                  <a:ext uri="{0D108BD9-81ED-4DB2-BD59-A6C34878D82A}">
                    <a16:rowId xmlns:a16="http://schemas.microsoft.com/office/drawing/2014/main" val="4109370946"/>
                  </a:ext>
                </a:extLst>
              </a:tr>
              <a:tr h="675882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5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Özel</a:t>
                      </a:r>
                      <a:r>
                        <a:rPr lang="tr-TR" sz="15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Hedef</a:t>
                      </a:r>
                      <a:r>
                        <a:rPr lang="en-GB" sz="15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GB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1:</a:t>
                      </a:r>
                      <a:endParaRPr lang="tr-TR" sz="1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err="1" smtClean="0">
                          <a:effectLst/>
                        </a:rPr>
                        <a:t>Araştırma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ve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yenilik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kapasitelerinin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ve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ileri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teknolojilerin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benimsenmesinin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geliştirilmesi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ve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güçlendirilmesi</a:t>
                      </a:r>
                      <a:endParaRPr lang="tr-T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82" marR="552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8,870,130 </a:t>
                      </a:r>
                      <a:r>
                        <a:rPr lang="tr-TR" sz="1600" dirty="0" smtClean="0">
                          <a:effectLst/>
                        </a:rPr>
                        <a:t>€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82" marR="55282" marT="0" marB="0" anchor="ctr" anchorCtr="1"/>
                </a:tc>
                <a:extLst>
                  <a:ext uri="{0D108BD9-81ED-4DB2-BD59-A6C34878D82A}">
                    <a16:rowId xmlns:a16="http://schemas.microsoft.com/office/drawing/2014/main" val="2708554575"/>
                  </a:ext>
                </a:extLst>
              </a:tr>
              <a:tr h="506911"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 b="1" dirty="0" smtClean="0">
                          <a:effectLst/>
                        </a:rPr>
                        <a:t>Öncelik</a:t>
                      </a:r>
                      <a:r>
                        <a:rPr lang="en-GB" sz="1600" b="1" dirty="0" smtClean="0">
                          <a:effectLst/>
                        </a:rPr>
                        <a:t> </a:t>
                      </a:r>
                      <a:r>
                        <a:rPr lang="en-GB" sz="1600" b="1" dirty="0">
                          <a:effectLst/>
                        </a:rPr>
                        <a:t>2</a:t>
                      </a:r>
                      <a:endParaRPr lang="tr-T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82" marR="5528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1" dirty="0" smtClean="0">
                          <a:effectLst/>
                        </a:rPr>
                        <a:t>Po</a:t>
                      </a:r>
                      <a:r>
                        <a:rPr lang="tr-TR" sz="1700" b="1" dirty="0" err="1" smtClean="0">
                          <a:effectLst/>
                        </a:rPr>
                        <a:t>litika</a:t>
                      </a:r>
                      <a:r>
                        <a:rPr lang="tr-TR" sz="1700" b="1" baseline="0" dirty="0" smtClean="0">
                          <a:effectLst/>
                        </a:rPr>
                        <a:t> Hedefi</a:t>
                      </a:r>
                      <a:r>
                        <a:rPr lang="en-GB" sz="1700" b="1" dirty="0" smtClean="0">
                          <a:effectLst/>
                        </a:rPr>
                        <a:t> 2</a:t>
                      </a:r>
                      <a:r>
                        <a:rPr lang="en-GB" sz="1700" b="1" dirty="0">
                          <a:effectLst/>
                        </a:rPr>
                        <a:t>:</a:t>
                      </a:r>
                      <a:endParaRPr lang="tr-TR" sz="1700" b="1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0" dirty="0" err="1" smtClean="0">
                          <a:effectLst/>
                        </a:rPr>
                        <a:t>Daha</a:t>
                      </a:r>
                      <a:r>
                        <a:rPr lang="en-GB" sz="1700" b="0" dirty="0" smtClean="0">
                          <a:effectLst/>
                        </a:rPr>
                        <a:t> </a:t>
                      </a:r>
                      <a:r>
                        <a:rPr lang="en-GB" sz="1700" b="0" dirty="0" err="1" smtClean="0">
                          <a:effectLst/>
                        </a:rPr>
                        <a:t>yeşil</a:t>
                      </a:r>
                      <a:r>
                        <a:rPr lang="en-GB" sz="1700" b="0" dirty="0" smtClean="0">
                          <a:effectLst/>
                        </a:rPr>
                        <a:t> </a:t>
                      </a:r>
                      <a:r>
                        <a:rPr lang="en-GB" sz="1700" b="0" dirty="0" err="1" smtClean="0">
                          <a:effectLst/>
                        </a:rPr>
                        <a:t>ve</a:t>
                      </a:r>
                      <a:r>
                        <a:rPr lang="en-GB" sz="1700" b="0" dirty="0" smtClean="0">
                          <a:effectLst/>
                        </a:rPr>
                        <a:t> </a:t>
                      </a:r>
                      <a:r>
                        <a:rPr lang="en-GB" sz="1700" b="0" dirty="0" err="1" smtClean="0">
                          <a:effectLst/>
                        </a:rPr>
                        <a:t>düşük</a:t>
                      </a:r>
                      <a:r>
                        <a:rPr lang="en-GB" sz="1700" b="0" dirty="0" smtClean="0">
                          <a:effectLst/>
                        </a:rPr>
                        <a:t> </a:t>
                      </a:r>
                      <a:r>
                        <a:rPr lang="en-GB" sz="1700" b="0" dirty="0" err="1" smtClean="0">
                          <a:effectLst/>
                        </a:rPr>
                        <a:t>karbonlu</a:t>
                      </a:r>
                      <a:r>
                        <a:rPr lang="en-GB" sz="1700" b="0" dirty="0" smtClean="0">
                          <a:effectLst/>
                        </a:rPr>
                        <a:t> </a:t>
                      </a:r>
                      <a:r>
                        <a:rPr lang="en-GB" sz="1700" b="0" dirty="0" err="1" smtClean="0">
                          <a:effectLst/>
                        </a:rPr>
                        <a:t>bir</a:t>
                      </a:r>
                      <a:r>
                        <a:rPr lang="en-GB" sz="1700" b="0" dirty="0" smtClean="0">
                          <a:effectLst/>
                        </a:rPr>
                        <a:t> </a:t>
                      </a:r>
                      <a:r>
                        <a:rPr lang="en-GB" sz="1700" b="0" dirty="0" err="1" smtClean="0">
                          <a:effectLst/>
                        </a:rPr>
                        <a:t>Avrupa</a:t>
                      </a:r>
                      <a:r>
                        <a:rPr lang="tr-TR" sz="1700" b="0" dirty="0" smtClean="0">
                          <a:effectLst/>
                        </a:rPr>
                        <a:t> ve komşuları</a:t>
                      </a:r>
                      <a:endParaRPr lang="tr-TR" sz="1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82" marR="552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17,740,260</a:t>
                      </a:r>
                      <a:r>
                        <a:rPr lang="tr-TR" sz="1600" dirty="0" smtClean="0">
                          <a:effectLst/>
                        </a:rPr>
                        <a:t> €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82" marR="55282" marT="0" marB="0" anchor="ctr" anchorCtr="1"/>
                </a:tc>
                <a:extLst>
                  <a:ext uri="{0D108BD9-81ED-4DB2-BD59-A6C34878D82A}">
                    <a16:rowId xmlns:a16="http://schemas.microsoft.com/office/drawing/2014/main" val="3763314040"/>
                  </a:ext>
                </a:extLst>
              </a:tr>
              <a:tr h="1013824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5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Özel</a:t>
                      </a:r>
                      <a:r>
                        <a:rPr lang="tr-TR" sz="15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Hedef </a:t>
                      </a:r>
                      <a:r>
                        <a:rPr lang="en-GB" sz="15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r>
                        <a:rPr lang="en-GB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:</a:t>
                      </a:r>
                      <a:endParaRPr lang="tr-TR" sz="1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err="1" smtClean="0">
                          <a:effectLst/>
                        </a:rPr>
                        <a:t>Eko-sistem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temelli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yaklaşımları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dikkate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alarak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iklim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değişikliğine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uyum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ve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afet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riskinin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önlenmesi</a:t>
                      </a:r>
                      <a:r>
                        <a:rPr lang="en-GB" sz="1500" dirty="0" smtClean="0">
                          <a:effectLst/>
                        </a:rPr>
                        <a:t>, </a:t>
                      </a:r>
                      <a:r>
                        <a:rPr lang="en-GB" sz="1500" dirty="0" err="1" smtClean="0">
                          <a:effectLst/>
                        </a:rPr>
                        <a:t>dayanıklılığın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teşvik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edilmesi</a:t>
                      </a:r>
                      <a:endParaRPr lang="tr-T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82" marR="552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8,870,130 </a:t>
                      </a:r>
                      <a:r>
                        <a:rPr lang="tr-TR" sz="1600" dirty="0" smtClean="0">
                          <a:effectLst/>
                        </a:rPr>
                        <a:t>€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82" marR="55282" marT="0" marB="0" anchor="ctr" anchorCtr="1"/>
                </a:tc>
                <a:extLst>
                  <a:ext uri="{0D108BD9-81ED-4DB2-BD59-A6C34878D82A}">
                    <a16:rowId xmlns:a16="http://schemas.microsoft.com/office/drawing/2014/main" val="3554578816"/>
                  </a:ext>
                </a:extLst>
              </a:tr>
              <a:tr h="1013824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500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Özel</a:t>
                      </a:r>
                      <a:r>
                        <a:rPr lang="tr-TR" sz="1500" u="non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Hedef </a:t>
                      </a:r>
                      <a:r>
                        <a:rPr lang="en-GB" sz="1500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</a:t>
                      </a:r>
                      <a:r>
                        <a:rPr lang="en-GB" sz="1500" u="non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:</a:t>
                      </a:r>
                      <a:endParaRPr lang="tr-TR" sz="1500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err="1" smtClean="0">
                          <a:effectLst/>
                        </a:rPr>
                        <a:t>Kentsel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alanlar</a:t>
                      </a:r>
                      <a:r>
                        <a:rPr lang="en-GB" sz="1500" dirty="0" smtClean="0">
                          <a:effectLst/>
                        </a:rPr>
                        <a:t> da </a:t>
                      </a:r>
                      <a:r>
                        <a:rPr lang="en-GB" sz="1500" dirty="0" err="1" smtClean="0">
                          <a:effectLst/>
                        </a:rPr>
                        <a:t>dahil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olmak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üzere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doğanın</a:t>
                      </a:r>
                      <a:r>
                        <a:rPr lang="en-GB" sz="1500" dirty="0" smtClean="0">
                          <a:effectLst/>
                        </a:rPr>
                        <a:t>, </a:t>
                      </a:r>
                      <a:r>
                        <a:rPr lang="en-GB" sz="1500" dirty="0" err="1" smtClean="0">
                          <a:effectLst/>
                        </a:rPr>
                        <a:t>biyolojik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çeşitliliğin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ve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yeşil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altyapının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muhafaza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edilmesi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ve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bunun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geliştirilmesi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ve</a:t>
                      </a:r>
                      <a:r>
                        <a:rPr lang="en-GB" sz="1500" dirty="0" smtClean="0">
                          <a:effectLst/>
                        </a:rPr>
                        <a:t> her </a:t>
                      </a:r>
                      <a:r>
                        <a:rPr lang="en-GB" sz="1500" dirty="0" err="1" smtClean="0">
                          <a:effectLst/>
                        </a:rPr>
                        <a:t>türlü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kirliliği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azaltmak</a:t>
                      </a:r>
                      <a:endParaRPr lang="tr-T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82" marR="552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8,870,130 </a:t>
                      </a:r>
                      <a:r>
                        <a:rPr lang="tr-TR" sz="1600" dirty="0" smtClean="0">
                          <a:effectLst/>
                        </a:rPr>
                        <a:t>€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82" marR="55282" marT="0" marB="0" anchor="ctr" anchorCtr="1"/>
                </a:tc>
                <a:extLst>
                  <a:ext uri="{0D108BD9-81ED-4DB2-BD59-A6C34878D82A}">
                    <a16:rowId xmlns:a16="http://schemas.microsoft.com/office/drawing/2014/main" val="3392548808"/>
                  </a:ext>
                </a:extLst>
              </a:tr>
              <a:tr h="343006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r>
                        <a:rPr lang="en-GB" sz="1600" dirty="0" smtClean="0">
                          <a:effectLst/>
                        </a:rPr>
                        <a:t>TO</a:t>
                      </a:r>
                      <a:r>
                        <a:rPr lang="tr-TR" sz="1600" dirty="0" smtClean="0">
                          <a:effectLst/>
                        </a:rPr>
                        <a:t>PLAM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82" marR="55282" marT="0" marB="0"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effectLst/>
                        </a:rPr>
                        <a:t>26,610,390 </a:t>
                      </a:r>
                      <a:r>
                        <a:rPr lang="tr-TR" sz="1600" b="1" dirty="0" smtClean="0">
                          <a:effectLst/>
                        </a:rPr>
                        <a:t>€</a:t>
                      </a:r>
                      <a:endParaRPr lang="tr-T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82" marR="55282" marT="0" marB="0" anchor="ctr" anchorCtr="1"/>
                </a:tc>
                <a:extLst>
                  <a:ext uri="{0D108BD9-81ED-4DB2-BD59-A6C34878D82A}">
                    <a16:rowId xmlns:a16="http://schemas.microsoft.com/office/drawing/2014/main" val="32266347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73802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kdörtgen 6"/>
          <p:cNvSpPr/>
          <p:nvPr/>
        </p:nvSpPr>
        <p:spPr>
          <a:xfrm>
            <a:off x="286075" y="2132856"/>
            <a:ext cx="8713663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tr-TR" sz="2400" b="1" i="0" u="none" strike="noStrike" kern="1200" cap="none" spc="-15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tr-TR" sz="3200" b="1" i="0" u="none" strike="noStrike" kern="1200" cap="none" spc="-15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391" y="358834"/>
            <a:ext cx="2139073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Resim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323" y="149311"/>
            <a:ext cx="1296144" cy="903600"/>
          </a:xfrm>
          <a:prstGeom prst="rect">
            <a:avLst/>
          </a:prstGeom>
        </p:spPr>
      </p:pic>
      <p:sp>
        <p:nvSpPr>
          <p:cNvPr id="21" name="Dikdörtgen 1"/>
          <p:cNvSpPr>
            <a:spLocks noChangeArrowheads="1"/>
          </p:cNvSpPr>
          <p:nvPr/>
        </p:nvSpPr>
        <p:spPr bwMode="auto">
          <a:xfrm>
            <a:off x="1187624" y="262389"/>
            <a:ext cx="741610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I</a:t>
            </a:r>
            <a:r>
              <a:rPr lang="tr-TR" altLang="tr-TR" sz="2400" b="1" dirty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. Çağrı Bütçe </a:t>
            </a: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Tahsisatı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Küçük Ölçekli Projeler</a:t>
            </a:r>
            <a:endParaRPr lang="tr-TR" altLang="tr-TR" sz="2400" b="1" dirty="0">
              <a:solidFill>
                <a:srgbClr val="002060"/>
              </a:solidFill>
              <a:latin typeface="+mn-lt"/>
              <a:ea typeface="ＭＳ Ｐゴシック" panose="020B0600070205080204" pitchFamily="34" charset="-128"/>
            </a:endParaRPr>
          </a:p>
        </p:txBody>
      </p:sp>
      <p:graphicFrame>
        <p:nvGraphicFramePr>
          <p:cNvPr id="2" name="Tablo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7420836"/>
              </p:ext>
            </p:extLst>
          </p:nvPr>
        </p:nvGraphicFramePr>
        <p:xfrm>
          <a:off x="395536" y="1412777"/>
          <a:ext cx="8496943" cy="49496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2088">
                  <a:extLst>
                    <a:ext uri="{9D8B030D-6E8A-4147-A177-3AD203B41FA5}">
                      <a16:colId xmlns:a16="http://schemas.microsoft.com/office/drawing/2014/main" val="4158382016"/>
                    </a:ext>
                  </a:extLst>
                </a:gridCol>
                <a:gridCol w="6048672">
                  <a:extLst>
                    <a:ext uri="{9D8B030D-6E8A-4147-A177-3AD203B41FA5}">
                      <a16:colId xmlns:a16="http://schemas.microsoft.com/office/drawing/2014/main" val="1720283316"/>
                    </a:ext>
                  </a:extLst>
                </a:gridCol>
                <a:gridCol w="1656183">
                  <a:extLst>
                    <a:ext uri="{9D8B030D-6E8A-4147-A177-3AD203B41FA5}">
                      <a16:colId xmlns:a16="http://schemas.microsoft.com/office/drawing/2014/main" val="4053636397"/>
                    </a:ext>
                  </a:extLst>
                </a:gridCol>
              </a:tblGrid>
              <a:tr h="43204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Özel</a:t>
                      </a:r>
                      <a:r>
                        <a:rPr lang="tr-TR" sz="16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Hedef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82" marR="55282" marT="0" marB="0" anchor="ctr"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Interreg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tr-TR" sz="1600" dirty="0" smtClean="0">
                          <a:effectLst/>
                        </a:rPr>
                        <a:t>AB</a:t>
                      </a:r>
                      <a:r>
                        <a:rPr lang="tr-TR" sz="1600" baseline="0" dirty="0" smtClean="0">
                          <a:effectLst/>
                        </a:rPr>
                        <a:t> Hibesi</a:t>
                      </a:r>
                      <a:r>
                        <a:rPr lang="en-GB" sz="1600" dirty="0" smtClean="0">
                          <a:effectLst/>
                        </a:rPr>
                        <a:t> </a:t>
                      </a:r>
                      <a:r>
                        <a:rPr lang="en-GB" sz="1600" dirty="0">
                          <a:effectLst/>
                        </a:rPr>
                        <a:t>(90</a:t>
                      </a:r>
                      <a:r>
                        <a:rPr lang="en-GB" sz="1600" dirty="0" smtClean="0">
                          <a:effectLst/>
                        </a:rPr>
                        <a:t>%)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82" marR="55282" marT="0" marB="0" anchor="ctr"/>
                </a:tc>
                <a:extLst>
                  <a:ext uri="{0D108BD9-81ED-4DB2-BD59-A6C34878D82A}">
                    <a16:rowId xmlns:a16="http://schemas.microsoft.com/office/drawing/2014/main" val="692028034"/>
                  </a:ext>
                </a:extLst>
              </a:tr>
              <a:tr h="50691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 smtClean="0">
                          <a:effectLst/>
                        </a:rPr>
                        <a:t>Öncelik</a:t>
                      </a:r>
                      <a:r>
                        <a:rPr lang="tr-TR" sz="1600" baseline="0" dirty="0" smtClean="0">
                          <a:effectLst/>
                        </a:rPr>
                        <a:t> 1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82" marR="5528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1" dirty="0" smtClean="0">
                          <a:effectLst/>
                        </a:rPr>
                        <a:t>Po</a:t>
                      </a:r>
                      <a:r>
                        <a:rPr lang="tr-TR" sz="1700" b="1" dirty="0" err="1" smtClean="0">
                          <a:effectLst/>
                        </a:rPr>
                        <a:t>litika</a:t>
                      </a:r>
                      <a:r>
                        <a:rPr lang="tr-TR" sz="1700" b="1" baseline="0" dirty="0" smtClean="0">
                          <a:effectLst/>
                        </a:rPr>
                        <a:t> Hedefi</a:t>
                      </a:r>
                      <a:r>
                        <a:rPr lang="en-GB" sz="1700" b="1" dirty="0" smtClean="0">
                          <a:effectLst/>
                        </a:rPr>
                        <a:t> </a:t>
                      </a:r>
                      <a:r>
                        <a:rPr lang="en-GB" sz="1700" b="1" dirty="0">
                          <a:effectLst/>
                        </a:rPr>
                        <a:t>1:</a:t>
                      </a:r>
                      <a:endParaRPr lang="tr-TR" sz="1700" b="1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 err="1" smtClean="0">
                          <a:effectLst/>
                        </a:rPr>
                        <a:t>Daha</a:t>
                      </a:r>
                      <a:r>
                        <a:rPr lang="en-GB" sz="1700" dirty="0" smtClean="0">
                          <a:effectLst/>
                        </a:rPr>
                        <a:t> </a:t>
                      </a:r>
                      <a:r>
                        <a:rPr lang="en-GB" sz="1700" dirty="0" err="1" smtClean="0">
                          <a:effectLst/>
                        </a:rPr>
                        <a:t>akıllı</a:t>
                      </a:r>
                      <a:r>
                        <a:rPr lang="en-GB" sz="1700" dirty="0" smtClean="0">
                          <a:effectLst/>
                        </a:rPr>
                        <a:t> </a:t>
                      </a:r>
                      <a:r>
                        <a:rPr lang="en-GB" sz="1700" dirty="0" err="1" smtClean="0">
                          <a:effectLst/>
                        </a:rPr>
                        <a:t>bir</a:t>
                      </a:r>
                      <a:r>
                        <a:rPr lang="en-GB" sz="1700" dirty="0" smtClean="0">
                          <a:effectLst/>
                        </a:rPr>
                        <a:t> </a:t>
                      </a:r>
                      <a:r>
                        <a:rPr lang="en-GB" sz="1700" dirty="0" err="1" smtClean="0">
                          <a:effectLst/>
                        </a:rPr>
                        <a:t>Avrupa</a:t>
                      </a:r>
                      <a:r>
                        <a:rPr lang="en-GB" sz="1700" dirty="0" smtClean="0">
                          <a:effectLst/>
                        </a:rPr>
                        <a:t> </a:t>
                      </a:r>
                      <a:r>
                        <a:rPr lang="tr-TR" sz="1700" dirty="0" smtClean="0">
                          <a:effectLst/>
                        </a:rPr>
                        <a:t>ve komşuları</a:t>
                      </a:r>
                      <a:endParaRPr lang="tr-TR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82" marR="552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1,971,140</a:t>
                      </a:r>
                      <a:endParaRPr lang="tr-TR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4109370946"/>
                  </a:ext>
                </a:extLst>
              </a:tr>
              <a:tr h="675882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5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Özel</a:t>
                      </a:r>
                      <a:r>
                        <a:rPr lang="tr-TR" sz="15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Hedef</a:t>
                      </a:r>
                      <a:r>
                        <a:rPr lang="en-GB" sz="15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GB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1:</a:t>
                      </a:r>
                      <a:endParaRPr lang="tr-TR" sz="1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err="1" smtClean="0">
                          <a:effectLst/>
                        </a:rPr>
                        <a:t>Araştırma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ve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yenilik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kapasitelerinin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ve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ileri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teknolojilerin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benimsenmesinin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geliştirilmesi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ve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güçlendirilmesi</a:t>
                      </a:r>
                      <a:endParaRPr lang="tr-T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82" marR="552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1,971,140</a:t>
                      </a:r>
                      <a:endParaRPr lang="tr-TR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2708554575"/>
                  </a:ext>
                </a:extLst>
              </a:tr>
              <a:tr h="506911"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 smtClean="0">
                          <a:effectLst/>
                        </a:rPr>
                        <a:t>Öncelik</a:t>
                      </a:r>
                      <a:r>
                        <a:rPr lang="en-GB" sz="1600" dirty="0" smtClean="0">
                          <a:effectLst/>
                        </a:rPr>
                        <a:t> </a:t>
                      </a:r>
                      <a:r>
                        <a:rPr lang="en-GB" sz="1600" dirty="0">
                          <a:effectLst/>
                        </a:rPr>
                        <a:t>2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82" marR="5528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1" dirty="0" smtClean="0">
                          <a:effectLst/>
                        </a:rPr>
                        <a:t>Po</a:t>
                      </a:r>
                      <a:r>
                        <a:rPr lang="tr-TR" sz="1700" b="1" dirty="0" err="1" smtClean="0">
                          <a:effectLst/>
                        </a:rPr>
                        <a:t>litika</a:t>
                      </a:r>
                      <a:r>
                        <a:rPr lang="tr-TR" sz="1700" b="1" baseline="0" dirty="0" smtClean="0">
                          <a:effectLst/>
                        </a:rPr>
                        <a:t> Hedefi</a:t>
                      </a:r>
                      <a:r>
                        <a:rPr lang="en-GB" sz="1700" b="1" dirty="0" smtClean="0">
                          <a:effectLst/>
                        </a:rPr>
                        <a:t> 2</a:t>
                      </a:r>
                      <a:r>
                        <a:rPr lang="en-GB" sz="1700" b="1" dirty="0">
                          <a:effectLst/>
                        </a:rPr>
                        <a:t>:</a:t>
                      </a:r>
                      <a:endParaRPr lang="tr-TR" sz="1700" b="1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 err="1" smtClean="0">
                          <a:effectLst/>
                        </a:rPr>
                        <a:t>Daha</a:t>
                      </a:r>
                      <a:r>
                        <a:rPr lang="en-GB" sz="1700" dirty="0" smtClean="0">
                          <a:effectLst/>
                        </a:rPr>
                        <a:t> </a:t>
                      </a:r>
                      <a:r>
                        <a:rPr lang="en-GB" sz="1700" dirty="0" err="1" smtClean="0">
                          <a:effectLst/>
                        </a:rPr>
                        <a:t>yeşil</a:t>
                      </a:r>
                      <a:r>
                        <a:rPr lang="en-GB" sz="1700" dirty="0" smtClean="0">
                          <a:effectLst/>
                        </a:rPr>
                        <a:t> </a:t>
                      </a:r>
                      <a:r>
                        <a:rPr lang="en-GB" sz="1700" dirty="0" err="1" smtClean="0">
                          <a:effectLst/>
                        </a:rPr>
                        <a:t>ve</a:t>
                      </a:r>
                      <a:r>
                        <a:rPr lang="en-GB" sz="1700" dirty="0" smtClean="0">
                          <a:effectLst/>
                        </a:rPr>
                        <a:t> </a:t>
                      </a:r>
                      <a:r>
                        <a:rPr lang="en-GB" sz="1700" dirty="0" err="1" smtClean="0">
                          <a:effectLst/>
                        </a:rPr>
                        <a:t>düşük</a:t>
                      </a:r>
                      <a:r>
                        <a:rPr lang="en-GB" sz="1700" dirty="0" smtClean="0">
                          <a:effectLst/>
                        </a:rPr>
                        <a:t> </a:t>
                      </a:r>
                      <a:r>
                        <a:rPr lang="en-GB" sz="1700" dirty="0" err="1" smtClean="0">
                          <a:effectLst/>
                        </a:rPr>
                        <a:t>karbonlu</a:t>
                      </a:r>
                      <a:r>
                        <a:rPr lang="en-GB" sz="1700" dirty="0" smtClean="0">
                          <a:effectLst/>
                        </a:rPr>
                        <a:t> </a:t>
                      </a:r>
                      <a:r>
                        <a:rPr lang="en-GB" sz="1700" dirty="0" err="1" smtClean="0">
                          <a:effectLst/>
                        </a:rPr>
                        <a:t>bir</a:t>
                      </a:r>
                      <a:r>
                        <a:rPr lang="en-GB" sz="1700" dirty="0" smtClean="0">
                          <a:effectLst/>
                        </a:rPr>
                        <a:t> </a:t>
                      </a:r>
                      <a:r>
                        <a:rPr lang="en-GB" sz="1700" dirty="0" err="1" smtClean="0">
                          <a:effectLst/>
                        </a:rPr>
                        <a:t>Avrupa</a:t>
                      </a:r>
                      <a:r>
                        <a:rPr lang="tr-TR" sz="1700" dirty="0" smtClean="0">
                          <a:effectLst/>
                        </a:rPr>
                        <a:t> ve komşuları</a:t>
                      </a:r>
                      <a:endParaRPr lang="tr-TR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82" marR="552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3,942,280</a:t>
                      </a:r>
                      <a:endParaRPr lang="tr-TR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3763314040"/>
                  </a:ext>
                </a:extLst>
              </a:tr>
              <a:tr h="1013824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5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Özel</a:t>
                      </a:r>
                      <a:r>
                        <a:rPr lang="tr-TR" sz="15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Hedef </a:t>
                      </a:r>
                      <a:r>
                        <a:rPr lang="en-GB" sz="15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r>
                        <a:rPr lang="en-GB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:</a:t>
                      </a:r>
                      <a:endParaRPr lang="tr-TR" sz="1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err="1" smtClean="0">
                          <a:effectLst/>
                        </a:rPr>
                        <a:t>Eko-sistem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temelli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yaklaşımları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dikkate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alarak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iklim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değişikliğine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uyum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ve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afet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riskinin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önlenmesi</a:t>
                      </a:r>
                      <a:r>
                        <a:rPr lang="en-GB" sz="1500" dirty="0" smtClean="0">
                          <a:effectLst/>
                        </a:rPr>
                        <a:t>, </a:t>
                      </a:r>
                      <a:r>
                        <a:rPr lang="en-GB" sz="1500" dirty="0" err="1" smtClean="0">
                          <a:effectLst/>
                        </a:rPr>
                        <a:t>dayanıklılığın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teşvik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edilmesi</a:t>
                      </a:r>
                      <a:endParaRPr lang="tr-T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82" marR="552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1,971,140</a:t>
                      </a:r>
                      <a:endParaRPr lang="tr-TR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3554578816"/>
                  </a:ext>
                </a:extLst>
              </a:tr>
              <a:tr h="1013824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500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Özel</a:t>
                      </a:r>
                      <a:r>
                        <a:rPr lang="tr-TR" sz="1500" u="non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Hedef </a:t>
                      </a:r>
                      <a:r>
                        <a:rPr lang="en-GB" sz="1500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</a:t>
                      </a:r>
                      <a:r>
                        <a:rPr lang="en-GB" sz="1500" u="non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:</a:t>
                      </a:r>
                      <a:endParaRPr lang="tr-TR" sz="1500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err="1" smtClean="0">
                          <a:effectLst/>
                        </a:rPr>
                        <a:t>Kentsel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alanlar</a:t>
                      </a:r>
                      <a:r>
                        <a:rPr lang="en-GB" sz="1500" dirty="0" smtClean="0">
                          <a:effectLst/>
                        </a:rPr>
                        <a:t> da </a:t>
                      </a:r>
                      <a:r>
                        <a:rPr lang="en-GB" sz="1500" dirty="0" err="1" smtClean="0">
                          <a:effectLst/>
                        </a:rPr>
                        <a:t>dahil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olmak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üzere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doğanın</a:t>
                      </a:r>
                      <a:r>
                        <a:rPr lang="en-GB" sz="1500" dirty="0" smtClean="0">
                          <a:effectLst/>
                        </a:rPr>
                        <a:t>, </a:t>
                      </a:r>
                      <a:r>
                        <a:rPr lang="en-GB" sz="1500" dirty="0" err="1" smtClean="0">
                          <a:effectLst/>
                        </a:rPr>
                        <a:t>biyolojik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çeşitliliğin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ve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yeşil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altyapının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muhafaza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edilmesi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ve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bunun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geliştirilmesi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ve</a:t>
                      </a:r>
                      <a:r>
                        <a:rPr lang="en-GB" sz="1500" dirty="0" smtClean="0">
                          <a:effectLst/>
                        </a:rPr>
                        <a:t> her </a:t>
                      </a:r>
                      <a:r>
                        <a:rPr lang="en-GB" sz="1500" dirty="0" err="1" smtClean="0">
                          <a:effectLst/>
                        </a:rPr>
                        <a:t>türlü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kirliliği</a:t>
                      </a:r>
                      <a:r>
                        <a:rPr lang="en-GB" sz="1500" dirty="0" smtClean="0">
                          <a:effectLst/>
                        </a:rPr>
                        <a:t> </a:t>
                      </a:r>
                      <a:r>
                        <a:rPr lang="en-GB" sz="1500" dirty="0" err="1" smtClean="0">
                          <a:effectLst/>
                        </a:rPr>
                        <a:t>azaltmak</a:t>
                      </a:r>
                      <a:endParaRPr lang="tr-T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82" marR="552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1,971,140</a:t>
                      </a:r>
                      <a:endParaRPr lang="tr-TR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3392548808"/>
                  </a:ext>
                </a:extLst>
              </a:tr>
              <a:tr h="343006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r>
                        <a:rPr lang="en-GB" sz="1600" dirty="0" smtClean="0">
                          <a:effectLst/>
                        </a:rPr>
                        <a:t>TO</a:t>
                      </a:r>
                      <a:r>
                        <a:rPr lang="tr-TR" sz="1600" dirty="0" smtClean="0">
                          <a:effectLst/>
                        </a:rPr>
                        <a:t>PLAM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82" marR="55282" marT="0" marB="0"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5,913,420</a:t>
                      </a:r>
                      <a:endParaRPr lang="tr-TR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32266347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5862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kdörtgen 6"/>
          <p:cNvSpPr/>
          <p:nvPr/>
        </p:nvSpPr>
        <p:spPr>
          <a:xfrm>
            <a:off x="286075" y="2132856"/>
            <a:ext cx="8713663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tr-TR" sz="2400" b="1" i="0" u="none" strike="noStrike" kern="1200" cap="none" spc="-15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tr-TR" sz="3200" b="1" i="0" u="none" strike="noStrike" kern="1200" cap="none" spc="-15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/>
              <a:t>Sınır Ötesi İşbirliği Daire </a:t>
            </a:r>
            <a:r>
              <a:rPr lang="tr-TR" dirty="0" smtClean="0"/>
              <a:t>Başkanlığı</a:t>
            </a:r>
            <a:endParaRPr lang="tr-TR" dirty="0"/>
          </a:p>
        </p:txBody>
      </p:sp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58834"/>
            <a:ext cx="2139073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Resim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21319"/>
            <a:ext cx="1192603" cy="831417"/>
          </a:xfrm>
          <a:prstGeom prst="rect">
            <a:avLst/>
          </a:prstGeom>
        </p:spPr>
      </p:pic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1025943" y="2191106"/>
            <a:ext cx="7727973" cy="2822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en-US" sz="24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Program</a:t>
            </a:r>
            <a:r>
              <a:rPr lang="tr-TR" altLang="en-US" sz="24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hedefleri ve önceliklerine </a:t>
            </a:r>
            <a:r>
              <a:rPr lang="tr-TR" altLang="en-US" sz="24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k</a:t>
            </a:r>
            <a:r>
              <a:rPr lang="tr-TR" altLang="en-US" sz="24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atkı</a:t>
            </a:r>
            <a:endParaRPr lang="tr-TR" altLang="en-US" sz="2400" dirty="0">
              <a:solidFill>
                <a:schemeClr val="tx2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tr-TR" altLang="en-US" sz="24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Sınır ötesi etki/</a:t>
            </a:r>
            <a:r>
              <a:rPr lang="tr-TR" altLang="en-US" sz="2400" dirty="0" err="1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ilgililik</a:t>
            </a:r>
            <a:endParaRPr lang="tr-TR" altLang="en-US" sz="2400" dirty="0">
              <a:solidFill>
                <a:schemeClr val="tx2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tr-TR" altLang="en-US" sz="24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Makro bölgesel stratejiler ve deniz </a:t>
            </a:r>
            <a:r>
              <a:rPr lang="tr-TR" altLang="en-US" sz="2400" dirty="0" err="1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hazvası</a:t>
            </a:r>
            <a:r>
              <a:rPr lang="tr-TR" altLang="en-US" sz="24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tr-TR" altLang="en-US" sz="2400" dirty="0" err="1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stratekjilerine</a:t>
            </a:r>
            <a:r>
              <a:rPr lang="tr-TR" altLang="en-US" sz="24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katkı 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tr-TR" altLang="en-US" sz="24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Yatay </a:t>
            </a:r>
            <a:r>
              <a:rPr lang="tr-TR" altLang="en-US" sz="24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ilkelerle uyum</a:t>
            </a:r>
            <a:endParaRPr lang="tr-TR" altLang="en-US" sz="2400" dirty="0">
              <a:solidFill>
                <a:schemeClr val="tx2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" name="Dikdörtgen 1"/>
          <p:cNvSpPr>
            <a:spLocks noChangeArrowheads="1"/>
          </p:cNvSpPr>
          <p:nvPr/>
        </p:nvSpPr>
        <p:spPr bwMode="auto">
          <a:xfrm>
            <a:off x="1043608" y="447055"/>
            <a:ext cx="74161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Projelerin </a:t>
            </a:r>
            <a:r>
              <a:rPr lang="tr-TR" altLang="tr-TR" sz="2400" b="1" dirty="0" err="1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İlgililiği</a:t>
            </a:r>
            <a:endParaRPr lang="tr-TR" altLang="tr-TR" sz="2400" b="1" dirty="0">
              <a:solidFill>
                <a:srgbClr val="002060"/>
              </a:solidFill>
              <a:latin typeface="+mn-lt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751060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323528" y="1309832"/>
            <a:ext cx="8820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endParaRPr lang="tr-TR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endParaRPr lang="tr-TR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endParaRPr lang="tr-TR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" name="Dikdörtgen 1"/>
          <p:cNvSpPr>
            <a:spLocks noChangeArrowheads="1"/>
          </p:cNvSpPr>
          <p:nvPr/>
        </p:nvSpPr>
        <p:spPr bwMode="auto">
          <a:xfrm>
            <a:off x="1079504" y="406267"/>
            <a:ext cx="74161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Program </a:t>
            </a: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Hedef ve </a:t>
            </a: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Öncelikleri</a:t>
            </a:r>
            <a:endParaRPr lang="tr-TR" altLang="tr-TR" sz="2400" b="1" dirty="0" smtClean="0">
              <a:solidFill>
                <a:srgbClr val="002060"/>
              </a:solidFill>
              <a:latin typeface="+mn-lt"/>
              <a:ea typeface="ＭＳ Ｐゴシック" panose="020B0600070205080204" pitchFamily="34" charset="-128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467544" y="1160755"/>
            <a:ext cx="8496944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tr-TR" sz="2800" b="1" u="sng" dirty="0">
              <a:solidFill>
                <a:schemeClr val="tx2"/>
              </a:solidFill>
            </a:endParaRPr>
          </a:p>
          <a:p>
            <a:pPr algn="ctr"/>
            <a:r>
              <a:rPr lang="tr-TR" sz="2400" b="1" dirty="0" smtClean="0">
                <a:solidFill>
                  <a:schemeClr val="tx2"/>
                </a:solidFill>
              </a:rPr>
              <a:t>2021-2027 Dönemi Öncelikleri: </a:t>
            </a:r>
          </a:p>
          <a:p>
            <a:pPr algn="ctr"/>
            <a:endParaRPr lang="tr-TR" b="1" dirty="0" smtClean="0">
              <a:solidFill>
                <a:schemeClr val="tx2"/>
              </a:solidFill>
            </a:endParaRPr>
          </a:p>
          <a:p>
            <a:pPr marL="342900" lvl="0" indent="-342900">
              <a:spcBef>
                <a:spcPct val="0"/>
              </a:spcBef>
              <a:buFont typeface="Wingdings" pitchFamily="2" charset="2"/>
              <a:buChar char="Ø"/>
            </a:pPr>
            <a:r>
              <a:rPr lang="tr-TR" sz="2200" b="1" i="1" u="sng" dirty="0" smtClean="0">
                <a:solidFill>
                  <a:srgbClr val="1E497D"/>
                </a:solidFill>
              </a:rPr>
              <a:t>Öncelik</a:t>
            </a:r>
            <a:r>
              <a:rPr lang="tr-TR" sz="2200" b="1" i="1" u="sng" dirty="0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b="1" i="1" u="sng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tr-TR" sz="2200" b="1" i="1" u="sng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tr-TR" sz="2200" b="1" i="1" u="sng" dirty="0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Mavi ve Akıllı </a:t>
            </a:r>
            <a:r>
              <a:rPr lang="tr-TR" sz="2200" b="1" i="1" u="sng" dirty="0" smtClean="0">
                <a:solidFill>
                  <a:srgbClr val="1E497D"/>
                </a:solidFill>
              </a:rPr>
              <a:t>Bölge</a:t>
            </a:r>
            <a:endParaRPr lang="tr-TR" i="1" dirty="0">
              <a:solidFill>
                <a:srgbClr val="1E497D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tr-TR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SO 1: Araştırma ve </a:t>
            </a:r>
            <a:r>
              <a:rPr lang="tr-TR" i="1" dirty="0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yenilikçilik </a:t>
            </a:r>
            <a:r>
              <a:rPr lang="tr-TR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kapasitelerinin </a:t>
            </a:r>
            <a:r>
              <a:rPr lang="tr-TR" i="1" dirty="0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geliştirilip artırılması ve </a:t>
            </a:r>
            <a:r>
              <a:rPr lang="tr-TR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ileri teknolojilerin </a:t>
            </a:r>
            <a:r>
              <a:rPr lang="tr-TR" i="1" dirty="0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benimsenmesi</a:t>
            </a:r>
            <a:endParaRPr lang="tr-TR" sz="2000" dirty="0">
              <a:solidFill>
                <a:schemeClr val="tx2"/>
              </a:solidFill>
            </a:endParaRPr>
          </a:p>
          <a:p>
            <a:pPr marL="342900" lvl="0" indent="-342900">
              <a:spcBef>
                <a:spcPct val="0"/>
              </a:spcBef>
              <a:buFont typeface="Wingdings" pitchFamily="2" charset="2"/>
              <a:buChar char="Ø"/>
            </a:pPr>
            <a:r>
              <a:rPr lang="tr-TR" sz="2200" b="1" i="1" u="sng" dirty="0" smtClean="0">
                <a:solidFill>
                  <a:srgbClr val="1E497D"/>
                </a:solidFill>
              </a:rPr>
              <a:t>Öncelik 2</a:t>
            </a:r>
            <a:r>
              <a:rPr lang="tr-TR" sz="2200" b="1" i="1" u="sng" dirty="0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: Temiz ve Yeşil Bölge</a:t>
            </a:r>
            <a:endParaRPr lang="tr-TR" sz="2000" b="1" dirty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tr-TR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SO 4: </a:t>
            </a:r>
            <a:r>
              <a:rPr lang="en-US" i="1" dirty="0" err="1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Ekosistem</a:t>
            </a:r>
            <a:r>
              <a:rPr lang="en-US" i="1" dirty="0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temelli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yaklaşımları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dikkate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alarak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iklim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değişikliğine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uyum</a:t>
            </a:r>
            <a:r>
              <a:rPr lang="tr-TR" i="1" dirty="0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un</a:t>
            </a:r>
            <a:r>
              <a:rPr lang="en-US" i="1" dirty="0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ve</a:t>
            </a:r>
            <a:r>
              <a:rPr lang="tr-TR" i="1" dirty="0">
                <a:solidFill>
                  <a:srgbClr val="1E497D"/>
                </a:solidFill>
              </a:rPr>
              <a:t> </a:t>
            </a:r>
            <a:r>
              <a:rPr lang="en-US" i="1" dirty="0" err="1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dayanıklılığın</a:t>
            </a:r>
            <a:r>
              <a:rPr lang="en-US" i="1" dirty="0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teşvik</a:t>
            </a:r>
            <a:r>
              <a:rPr lang="en-US" i="1" dirty="0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edilmesi</a:t>
            </a:r>
            <a:r>
              <a:rPr lang="tr-TR" i="1" dirty="0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i="1" dirty="0">
                <a:solidFill>
                  <a:srgbClr val="1E497D"/>
                </a:solidFill>
              </a:rPr>
              <a:t>afet </a:t>
            </a:r>
            <a:r>
              <a:rPr lang="en-US" i="1" dirty="0" err="1">
                <a:solidFill>
                  <a:srgbClr val="1E497D"/>
                </a:solidFill>
              </a:rPr>
              <a:t>riskinin</a:t>
            </a:r>
            <a:r>
              <a:rPr lang="en-US" i="1" dirty="0">
                <a:solidFill>
                  <a:srgbClr val="1E497D"/>
                </a:solidFill>
              </a:rPr>
              <a:t> </a:t>
            </a:r>
            <a:r>
              <a:rPr lang="en-US" i="1" dirty="0" err="1">
                <a:solidFill>
                  <a:srgbClr val="1E497D"/>
                </a:solidFill>
              </a:rPr>
              <a:t>önlenmesi</a:t>
            </a:r>
            <a:r>
              <a:rPr lang="en-US" i="1" dirty="0" smtClean="0">
                <a:solidFill>
                  <a:srgbClr val="1E497D"/>
                </a:solidFill>
              </a:rPr>
              <a:t>,</a:t>
            </a:r>
            <a:endParaRPr lang="tr-TR" i="1" dirty="0" smtClean="0">
              <a:solidFill>
                <a:srgbClr val="1E497D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285750" lvl="0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tr-TR" i="1" dirty="0" smtClean="0">
              <a:solidFill>
                <a:srgbClr val="1E497D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i="1" dirty="0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SO </a:t>
            </a:r>
            <a:r>
              <a:rPr lang="tr-TR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7: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Kentsel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alanlar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da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dahil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olmak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üzere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doğanın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biyolojik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çeşitliliğin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ve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yeşil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altyapının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muhafaza edilmesi ve bunun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geliştir</a:t>
            </a:r>
            <a:r>
              <a:rPr lang="tr-TR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ilmesi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ve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her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türlü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kirliliği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azaltmak</a:t>
            </a:r>
            <a:endParaRPr lang="tr-TR" altLang="tr-TR" i="1" dirty="0">
              <a:solidFill>
                <a:srgbClr val="1E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tr-TR" sz="2800" b="1" dirty="0">
              <a:solidFill>
                <a:schemeClr val="tx2"/>
              </a:solidFill>
            </a:endParaRPr>
          </a:p>
          <a:p>
            <a:pPr algn="just"/>
            <a:endParaRPr lang="tr-TR" dirty="0">
              <a:solidFill>
                <a:schemeClr val="tx2"/>
              </a:solidFill>
            </a:endParaRPr>
          </a:p>
          <a:p>
            <a:endParaRPr lang="tr-TR" b="1" u="sng" dirty="0">
              <a:solidFill>
                <a:schemeClr val="tx2"/>
              </a:solidFill>
            </a:endParaRPr>
          </a:p>
          <a:p>
            <a:endParaRPr lang="tr-TR" dirty="0">
              <a:solidFill>
                <a:schemeClr val="tx2"/>
              </a:solidFill>
            </a:endParaRPr>
          </a:p>
        </p:txBody>
      </p:sp>
      <p:sp>
        <p:nvSpPr>
          <p:cNvPr id="9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391" y="398161"/>
            <a:ext cx="2139073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934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323528" y="1309832"/>
            <a:ext cx="8820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endParaRPr lang="tr-TR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endParaRPr lang="tr-TR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endParaRPr lang="tr-TR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" name="Dikdörtgen 1"/>
          <p:cNvSpPr>
            <a:spLocks noChangeArrowheads="1"/>
          </p:cNvSpPr>
          <p:nvPr/>
        </p:nvSpPr>
        <p:spPr bwMode="auto">
          <a:xfrm>
            <a:off x="1079504" y="406267"/>
            <a:ext cx="74161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dirty="0">
                <a:solidFill>
                  <a:srgbClr val="002060"/>
                </a:solidFill>
                <a:ea typeface="ＭＳ Ｐゴシック" panose="020B0600070205080204" pitchFamily="34" charset="-128"/>
              </a:rPr>
              <a:t>Program Hedef ve Öncelikleri</a:t>
            </a:r>
          </a:p>
        </p:txBody>
      </p:sp>
      <p:sp>
        <p:nvSpPr>
          <p:cNvPr id="5" name="Dikdörtgen 4"/>
          <p:cNvSpPr/>
          <p:nvPr/>
        </p:nvSpPr>
        <p:spPr>
          <a:xfrm>
            <a:off x="251520" y="1160755"/>
            <a:ext cx="871296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endParaRPr lang="tr-TR" sz="600" b="1" dirty="0">
              <a:solidFill>
                <a:schemeClr val="tx2"/>
              </a:solidFill>
            </a:endParaRP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tr-TR" sz="2400" b="1" dirty="0" smtClean="0">
                <a:solidFill>
                  <a:schemeClr val="tx2"/>
                </a:solidFill>
              </a:rPr>
              <a:t>2021-2027 Dönemi Faaliyet Alanları: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dirty="0" smtClean="0">
                <a:solidFill>
                  <a:srgbClr val="1E497D"/>
                </a:solidFill>
              </a:rPr>
              <a:t>Mavi </a:t>
            </a:r>
            <a:r>
              <a:rPr lang="tr-TR" dirty="0">
                <a:solidFill>
                  <a:srgbClr val="1E497D"/>
                </a:solidFill>
              </a:rPr>
              <a:t>ekonomiye destekleyen yapay zeka teknolojileri uygulaması ve geliştirilmesi dahil yenilikçi teknolojik gelişmelerin kullanımı</a:t>
            </a:r>
            <a:r>
              <a:rPr lang="tr-TR" dirty="0" smtClean="0">
                <a:solidFill>
                  <a:srgbClr val="1E497D"/>
                </a:solidFill>
              </a:rPr>
              <a:t>;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dirty="0" smtClean="0">
                <a:solidFill>
                  <a:srgbClr val="1E497D"/>
                </a:solidFill>
              </a:rPr>
              <a:t>Karada </a:t>
            </a:r>
            <a:r>
              <a:rPr lang="tr-TR" dirty="0">
                <a:solidFill>
                  <a:srgbClr val="1E497D"/>
                </a:solidFill>
              </a:rPr>
              <a:t>ve denizde yapılan faaliyetler arasındaki etkileşim ve bunların kıyı bölgelerine etkilerini içerecek şekilde bütünleşik kıyı ve deniz yönetimi üzerine araştırma geliştirilmesi;  </a:t>
            </a:r>
            <a:endParaRPr lang="tr-TR" dirty="0" smtClean="0">
              <a:solidFill>
                <a:srgbClr val="1E497D"/>
              </a:solidFill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dirty="0" smtClean="0">
                <a:solidFill>
                  <a:srgbClr val="1E497D"/>
                </a:solidFill>
              </a:rPr>
              <a:t>Sürdürülebilir </a:t>
            </a:r>
            <a:r>
              <a:rPr lang="tr-TR" dirty="0">
                <a:solidFill>
                  <a:srgbClr val="1E497D"/>
                </a:solidFill>
              </a:rPr>
              <a:t>balıkçılık ve çevre dostu su ürünleri yetiştiriciliği için yenilikçi teknolojilerin kullanımı;  </a:t>
            </a:r>
            <a:endParaRPr lang="tr-TR" dirty="0" smtClean="0">
              <a:solidFill>
                <a:srgbClr val="1E497D"/>
              </a:solidFill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dirty="0" smtClean="0">
                <a:solidFill>
                  <a:srgbClr val="1E497D"/>
                </a:solidFill>
              </a:rPr>
              <a:t>Akıllı </a:t>
            </a:r>
            <a:r>
              <a:rPr lang="tr-TR" dirty="0">
                <a:solidFill>
                  <a:srgbClr val="1E497D"/>
                </a:solidFill>
              </a:rPr>
              <a:t>gözlem, izleme ve doğru çevresel tahmin için geliştirilmiş araçlarda yenilikçiliğin teşviki;      </a:t>
            </a:r>
            <a:endParaRPr lang="tr-TR" dirty="0" smtClean="0">
              <a:solidFill>
                <a:srgbClr val="1E497D"/>
              </a:solidFill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dirty="0" smtClean="0">
                <a:solidFill>
                  <a:srgbClr val="1E497D"/>
                </a:solidFill>
              </a:rPr>
              <a:t>Su </a:t>
            </a:r>
            <a:r>
              <a:rPr lang="tr-TR" dirty="0">
                <a:solidFill>
                  <a:srgbClr val="1E497D"/>
                </a:solidFill>
              </a:rPr>
              <a:t>kalitesi ve miktarına ilişkin faaliyetler de dahil Karadeniz bölgesinde iklim değişikliğinin etkilerini azaltmaya ve önlemeye yönelik tedbirler;  </a:t>
            </a:r>
            <a:endParaRPr lang="tr-TR" dirty="0" smtClean="0">
              <a:solidFill>
                <a:srgbClr val="1E497D"/>
              </a:solidFill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dirty="0" smtClean="0">
                <a:solidFill>
                  <a:srgbClr val="1E497D"/>
                </a:solidFill>
              </a:rPr>
              <a:t>Çevresel </a:t>
            </a:r>
            <a:r>
              <a:rPr lang="tr-TR" dirty="0">
                <a:solidFill>
                  <a:srgbClr val="1E497D"/>
                </a:solidFill>
              </a:rPr>
              <a:t>tehlikelerin ele alınması: Erozyon, heyelan, deniz seviyesinin yükselmesi, aşırı hava olayları, sel, iklim değişikliğine bağlı kuraklık</a:t>
            </a:r>
            <a:r>
              <a:rPr lang="tr-TR" dirty="0" smtClean="0">
                <a:solidFill>
                  <a:srgbClr val="1E497D"/>
                </a:solidFill>
              </a:rPr>
              <a:t>;</a:t>
            </a:r>
          </a:p>
        </p:txBody>
      </p:sp>
      <p:sp>
        <p:nvSpPr>
          <p:cNvPr id="9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391" y="398161"/>
            <a:ext cx="2139073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546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yagram 7"/>
          <p:cNvGraphicFramePr/>
          <p:nvPr>
            <p:extLst>
              <p:ext uri="{D42A27DB-BD31-4B8C-83A1-F6EECF244321}">
                <p14:modId xmlns:p14="http://schemas.microsoft.com/office/powerpoint/2010/main" val="3511935371"/>
              </p:ext>
            </p:extLst>
          </p:nvPr>
        </p:nvGraphicFramePr>
        <p:xfrm>
          <a:off x="251520" y="1412776"/>
          <a:ext cx="8712968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ikdörtgen 1"/>
          <p:cNvSpPr txBox="1">
            <a:spLocks noChangeArrowheads="1"/>
          </p:cNvSpPr>
          <p:nvPr/>
        </p:nvSpPr>
        <p:spPr bwMode="auto">
          <a:xfrm>
            <a:off x="1908650" y="347275"/>
            <a:ext cx="482453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tr-TR" altLang="tr-TR" sz="240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2021-2027 SÖİ Programları</a:t>
            </a:r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39169"/>
            <a:ext cx="1878780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895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323528" y="1309832"/>
            <a:ext cx="8820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endParaRPr lang="tr-TR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endParaRPr lang="tr-TR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endParaRPr lang="tr-TR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" name="Dikdörtgen 1"/>
          <p:cNvSpPr>
            <a:spLocks noChangeArrowheads="1"/>
          </p:cNvSpPr>
          <p:nvPr/>
        </p:nvSpPr>
        <p:spPr bwMode="auto">
          <a:xfrm>
            <a:off x="1079504" y="406267"/>
            <a:ext cx="74161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dirty="0">
                <a:solidFill>
                  <a:srgbClr val="002060"/>
                </a:solidFill>
                <a:ea typeface="ＭＳ Ｐゴシック" panose="020B0600070205080204" pitchFamily="34" charset="-128"/>
              </a:rPr>
              <a:t>Program Hedef ve Öncelikleri</a:t>
            </a:r>
            <a:endParaRPr lang="tr-TR" altLang="tr-TR" sz="2400" b="1" dirty="0">
              <a:solidFill>
                <a:srgbClr val="00206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251520" y="1160755"/>
            <a:ext cx="871296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endParaRPr lang="tr-TR" b="1" dirty="0">
              <a:solidFill>
                <a:schemeClr val="tx2"/>
              </a:solidFill>
            </a:endParaRP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tr-TR" sz="2400" b="1" dirty="0" smtClean="0">
                <a:solidFill>
                  <a:schemeClr val="tx2"/>
                </a:solidFill>
              </a:rPr>
              <a:t>Faaliyet Alanları: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dirty="0" smtClean="0">
                <a:solidFill>
                  <a:srgbClr val="1E497D"/>
                </a:solidFill>
              </a:rPr>
              <a:t>Doğal </a:t>
            </a:r>
            <a:r>
              <a:rPr lang="tr-TR" dirty="0">
                <a:solidFill>
                  <a:srgbClr val="1E497D"/>
                </a:solidFill>
              </a:rPr>
              <a:t>ve/veya insan kaynaklı afetler için izleme ve erken uyarı mekanizmalarının geliştirilesi ve iyileştirilmesi;  </a:t>
            </a:r>
            <a:endParaRPr lang="tr-TR" dirty="0" smtClean="0">
              <a:solidFill>
                <a:srgbClr val="1E497D"/>
              </a:solidFill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dirty="0" smtClean="0">
                <a:solidFill>
                  <a:srgbClr val="1E497D"/>
                </a:solidFill>
              </a:rPr>
              <a:t>Karadeniz </a:t>
            </a:r>
            <a:r>
              <a:rPr lang="tr-TR" dirty="0">
                <a:solidFill>
                  <a:srgbClr val="1E497D"/>
                </a:solidFill>
              </a:rPr>
              <a:t>Havzası alanlarında iklim değişikliğinin etkilerine karşılık olarak yeşil toparlanma pilot eylemleri geliştirilmesi ve uygulanması</a:t>
            </a:r>
            <a:r>
              <a:rPr lang="tr-TR" dirty="0" smtClean="0">
                <a:solidFill>
                  <a:srgbClr val="1E497D"/>
                </a:solidFill>
              </a:rPr>
              <a:t>;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dirty="0" smtClean="0">
                <a:solidFill>
                  <a:srgbClr val="1E497D"/>
                </a:solidFill>
              </a:rPr>
              <a:t>Biyolojik </a:t>
            </a:r>
            <a:r>
              <a:rPr lang="tr-TR" dirty="0">
                <a:solidFill>
                  <a:srgbClr val="1E497D"/>
                </a:solidFill>
              </a:rPr>
              <a:t>çeşitliliğin ve doğal mirasın korunması ve tanıtılması</a:t>
            </a:r>
            <a:r>
              <a:rPr lang="tr-TR" dirty="0" smtClean="0">
                <a:solidFill>
                  <a:srgbClr val="1E497D"/>
                </a:solidFill>
              </a:rPr>
              <a:t>;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dirty="0" smtClean="0">
                <a:solidFill>
                  <a:srgbClr val="1E497D"/>
                </a:solidFill>
              </a:rPr>
              <a:t>Bütün </a:t>
            </a:r>
            <a:r>
              <a:rPr lang="tr-TR" dirty="0">
                <a:solidFill>
                  <a:srgbClr val="1E497D"/>
                </a:solidFill>
              </a:rPr>
              <a:t>eğitim düzeylerinde çevre koruma eylemleri</a:t>
            </a:r>
            <a:r>
              <a:rPr lang="tr-TR" dirty="0" smtClean="0">
                <a:solidFill>
                  <a:srgbClr val="1E497D"/>
                </a:solidFill>
              </a:rPr>
              <a:t>;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dirty="0" smtClean="0">
                <a:solidFill>
                  <a:srgbClr val="1E497D"/>
                </a:solidFill>
              </a:rPr>
              <a:t>Hava</a:t>
            </a:r>
            <a:r>
              <a:rPr lang="tr-TR" dirty="0">
                <a:solidFill>
                  <a:srgbClr val="1E497D"/>
                </a:solidFill>
              </a:rPr>
              <a:t>, su, gürültü ve toprak kirliliği ile toprak bozulmasını azaltmak için yeşil altyapıya yatırım;  </a:t>
            </a:r>
            <a:endParaRPr lang="tr-TR" dirty="0" smtClean="0">
              <a:solidFill>
                <a:srgbClr val="1E497D"/>
              </a:solidFill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dirty="0" smtClean="0">
                <a:solidFill>
                  <a:srgbClr val="1E497D"/>
                </a:solidFill>
              </a:rPr>
              <a:t>Kirleticilerin </a:t>
            </a:r>
            <a:r>
              <a:rPr lang="tr-TR" dirty="0">
                <a:solidFill>
                  <a:srgbClr val="1E497D"/>
                </a:solidFill>
              </a:rPr>
              <a:t>azaltılması ile deniz ve nehir çöplerinin azaltılması, toplanması ve geri dönüşümüne yönelik eylemler.</a:t>
            </a:r>
          </a:p>
        </p:txBody>
      </p:sp>
      <p:sp>
        <p:nvSpPr>
          <p:cNvPr id="9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391" y="398161"/>
            <a:ext cx="2139073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022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kdörtgen 6"/>
          <p:cNvSpPr/>
          <p:nvPr/>
        </p:nvSpPr>
        <p:spPr>
          <a:xfrm>
            <a:off x="286075" y="2132856"/>
            <a:ext cx="8713663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tr-TR" sz="2400" b="1" i="0" u="none" strike="noStrike" kern="1200" cap="none" spc="-15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tr-TR" sz="3200" b="1" i="0" u="none" strike="noStrike" kern="1200" cap="none" spc="-15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5344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/>
              <a:t>Sınır Ötesi İşbirliği Daire Başkanlığı </a:t>
            </a:r>
            <a:endParaRPr lang="tr-TR" dirty="0"/>
          </a:p>
        </p:txBody>
      </p:sp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58834"/>
            <a:ext cx="2139073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Resim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21319"/>
            <a:ext cx="1192603" cy="831417"/>
          </a:xfrm>
          <a:prstGeom prst="rect">
            <a:avLst/>
          </a:prstGeom>
        </p:spPr>
      </p:pic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778919" y="1844824"/>
            <a:ext cx="7727973" cy="3974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tr-TR" altLang="en-US" sz="2400" dirty="0" smtClean="0">
                <a:solidFill>
                  <a:srgbClr val="FF0000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Sınır ötesi </a:t>
            </a:r>
            <a:r>
              <a:rPr lang="tr-TR" altLang="en-US" sz="2400" dirty="0" err="1" smtClean="0">
                <a:solidFill>
                  <a:srgbClr val="FF0000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ilgililik</a:t>
            </a:r>
            <a:r>
              <a:rPr lang="tr-TR" altLang="en-US" sz="2400" dirty="0" smtClean="0">
                <a:solidFill>
                  <a:srgbClr val="FF0000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temel gerekliliktir.</a:t>
            </a:r>
            <a:endParaRPr lang="tr-TR" altLang="en-US" sz="2400" dirty="0">
              <a:solidFill>
                <a:srgbClr val="FF0000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Her </a:t>
            </a:r>
            <a:r>
              <a:rPr lang="en-US" altLang="en-US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proje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lang="en-US" altLang="en-US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projeye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katılan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bölgeler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arasında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paylaşılan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ana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zorlukları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ele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alan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lang="en-US" altLang="en-US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açık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bir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tr-TR" altLang="en-US" sz="20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sınır </a:t>
            </a:r>
            <a:r>
              <a:rPr lang="en-US" altLang="en-US" sz="2000" dirty="0" err="1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ötesi</a:t>
            </a:r>
            <a:r>
              <a:rPr lang="en-US" altLang="en-US" sz="20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etkiye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sahip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olan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ve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programa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özgü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hedeflerden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birine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katkıda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bulunan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faaliyetleri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öngörmelidir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</a:t>
            </a:r>
          </a:p>
          <a:p>
            <a:pPr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tr-TR" altLang="en-US" sz="20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Ortak </a:t>
            </a:r>
            <a:r>
              <a:rPr lang="tr-TR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sorunlara ortak çözümler sunmak,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tr-TR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SÖİ projeleri ile sınır ötesi karşılıklı anlayışı geliştirmek,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tr-TR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SÖİ projeleri aracılığıyla sınır bölgelerindeki insanlar için daha büyük fırsatlar yaratmak.</a:t>
            </a:r>
          </a:p>
        </p:txBody>
      </p:sp>
      <p:sp>
        <p:nvSpPr>
          <p:cNvPr id="21" name="Dikdörtgen 1"/>
          <p:cNvSpPr>
            <a:spLocks noChangeArrowheads="1"/>
          </p:cNvSpPr>
          <p:nvPr/>
        </p:nvSpPr>
        <p:spPr bwMode="auto">
          <a:xfrm>
            <a:off x="1043608" y="447055"/>
            <a:ext cx="74161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dirty="0" smtClean="0">
                <a:solidFill>
                  <a:srgbClr val="002060"/>
                </a:solidFill>
                <a:ea typeface="ＭＳ Ｐゴシック" panose="020B0600070205080204" pitchFamily="34" charset="-128"/>
              </a:rPr>
              <a:t>Sınır Ötesi </a:t>
            </a:r>
            <a:r>
              <a:rPr lang="tr-TR" altLang="tr-TR" sz="2400" b="1" dirty="0" err="1" smtClean="0">
                <a:solidFill>
                  <a:srgbClr val="002060"/>
                </a:solidFill>
                <a:ea typeface="ＭＳ Ｐゴシック" panose="020B0600070205080204" pitchFamily="34" charset="-128"/>
              </a:rPr>
              <a:t>İlgililik</a:t>
            </a:r>
            <a:endParaRPr lang="tr-TR" altLang="tr-TR" sz="2400" b="1" dirty="0">
              <a:solidFill>
                <a:srgbClr val="002060"/>
              </a:solidFill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235198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kdörtgen 6"/>
          <p:cNvSpPr/>
          <p:nvPr/>
        </p:nvSpPr>
        <p:spPr>
          <a:xfrm>
            <a:off x="286075" y="2132856"/>
            <a:ext cx="8713663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tr-TR" sz="2400" b="1" i="0" u="none" strike="noStrike" kern="1200" cap="none" spc="-15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tr-TR" sz="3200" b="1" i="0" u="none" strike="noStrike" kern="1200" cap="none" spc="-15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58834"/>
            <a:ext cx="2139073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Resim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21319"/>
            <a:ext cx="1192603" cy="831417"/>
          </a:xfrm>
          <a:prstGeom prst="rect">
            <a:avLst/>
          </a:prstGeom>
        </p:spPr>
      </p:pic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804468" y="1844824"/>
            <a:ext cx="7727973" cy="3974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endParaRPr lang="tr-TR" altLang="en-US" sz="2000" dirty="0" smtClean="0">
              <a:solidFill>
                <a:schemeClr val="tx2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indent="0" algn="just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altLang="en-US" sz="2000" dirty="0" err="1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Interreg</a:t>
            </a:r>
            <a:r>
              <a:rPr lang="en-US" altLang="en-US" sz="20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NEXT </a:t>
            </a:r>
            <a:r>
              <a:rPr lang="en-US" altLang="en-US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Karadeniz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en-US" sz="2000" dirty="0" err="1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Havzası</a:t>
            </a:r>
            <a:r>
              <a:rPr lang="tr-TR" altLang="en-US" sz="2000" dirty="0" err="1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nda</a:t>
            </a:r>
            <a:r>
              <a:rPr lang="tr-TR" altLang="en-US" sz="20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SÖİ</a:t>
            </a:r>
            <a:r>
              <a:rPr lang="en-US" altLang="en-US" sz="20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Programı, </a:t>
            </a:r>
            <a:r>
              <a:rPr lang="en-US" altLang="en-US" sz="20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Ortak</a:t>
            </a:r>
            <a:r>
              <a:rPr lang="en-US" alt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Denizcilik </a:t>
            </a:r>
            <a:r>
              <a:rPr lang="en-US" altLang="en-US" sz="20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Gündemi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hedeflerine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ve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faaliyetleri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gerekliliğine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katkıda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en-US" sz="2000" dirty="0" err="1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bulunur</a:t>
            </a:r>
            <a:r>
              <a:rPr lang="tr-TR" altLang="en-US" sz="20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</a:t>
            </a:r>
            <a:endParaRPr lang="tr-TR" altLang="en-US" sz="2000" b="1" u="sng" dirty="0" smtClean="0">
              <a:solidFill>
                <a:schemeClr val="tx2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tr-TR" altLang="en-US" sz="2000" b="1" u="sng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Bölgesel makro stratejiler</a:t>
            </a:r>
            <a:r>
              <a:rPr lang="en-US" altLang="en-US" sz="2000" b="1" u="sng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:</a:t>
            </a:r>
            <a:endParaRPr lang="en-US" altLang="en-US" sz="2000" b="1" u="sng" dirty="0">
              <a:solidFill>
                <a:schemeClr val="tx2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altLang="en-US" sz="20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Tuna Bölgesi için AB </a:t>
            </a:r>
            <a:r>
              <a:rPr lang="en-US" altLang="en-US" sz="2000" dirty="0" err="1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Strate</a:t>
            </a:r>
            <a:r>
              <a:rPr lang="tr-TR" altLang="en-US" sz="2000" dirty="0" err="1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jisi</a:t>
            </a:r>
            <a:r>
              <a:rPr lang="en-US" altLang="en-US" sz="20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en-US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(EUSDR)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altLang="en-US" sz="20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Adriyatik ve </a:t>
            </a:r>
            <a:r>
              <a:rPr lang="tr-TR" altLang="en-US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İ</a:t>
            </a:r>
            <a:r>
              <a:rPr lang="tr-TR" altLang="en-US" sz="2000" dirty="0" err="1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yonya</a:t>
            </a:r>
            <a:r>
              <a:rPr lang="tr-TR" altLang="en-US" sz="20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Bölgesi için AB </a:t>
            </a:r>
            <a:r>
              <a:rPr lang="en-US" altLang="en-US" sz="2000" dirty="0" err="1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Strate</a:t>
            </a:r>
            <a:r>
              <a:rPr lang="tr-TR" altLang="en-US" sz="2000" dirty="0" err="1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jisi</a:t>
            </a:r>
            <a:r>
              <a:rPr lang="tr-TR" altLang="en-US" sz="20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(EUSAIR</a:t>
            </a:r>
            <a:r>
              <a:rPr lang="tr-TR" altLang="en-US" sz="20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1" name="Dikdörtgen 1"/>
          <p:cNvSpPr>
            <a:spLocks noChangeArrowheads="1"/>
          </p:cNvSpPr>
          <p:nvPr/>
        </p:nvSpPr>
        <p:spPr bwMode="auto">
          <a:xfrm>
            <a:off x="1043608" y="447055"/>
            <a:ext cx="74161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Stratejik </a:t>
            </a:r>
            <a:r>
              <a:rPr lang="tr-TR" altLang="tr-TR" sz="2400" b="1" dirty="0" err="1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İlgililik</a:t>
            </a:r>
            <a:endParaRPr lang="tr-TR" altLang="tr-TR" sz="2400" b="1" dirty="0">
              <a:solidFill>
                <a:srgbClr val="002060"/>
              </a:solidFill>
              <a:latin typeface="+mn-lt"/>
              <a:ea typeface="ＭＳ Ｐゴシック" panose="020B0600070205080204" pitchFamily="34" charset="-128"/>
            </a:endParaRPr>
          </a:p>
        </p:txBody>
      </p:sp>
      <p:sp>
        <p:nvSpPr>
          <p:cNvPr id="10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5344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/>
              <a:t>Sınır Ötesi İşbirliği Daire Başkanlığı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99609190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kdörtgen 6"/>
          <p:cNvSpPr/>
          <p:nvPr/>
        </p:nvSpPr>
        <p:spPr>
          <a:xfrm>
            <a:off x="286075" y="2132856"/>
            <a:ext cx="8713663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tr-TR" sz="2400" b="1" i="0" u="none" strike="noStrike" kern="1200" cap="none" spc="-15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tr-TR" sz="3200" b="1" i="0" u="none" strike="noStrike" kern="1200" cap="none" spc="-15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58834"/>
            <a:ext cx="2139073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Resim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21319"/>
            <a:ext cx="1192603" cy="831417"/>
          </a:xfrm>
          <a:prstGeom prst="rect">
            <a:avLst/>
          </a:prstGeom>
        </p:spPr>
      </p:pic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804468" y="1844824"/>
            <a:ext cx="7727973" cy="3974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endParaRPr lang="tr-TR" altLang="en-US" sz="2000" dirty="0" smtClean="0">
              <a:solidFill>
                <a:schemeClr val="tx2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" name="Dikdörtgen 1"/>
          <p:cNvSpPr>
            <a:spLocks noChangeArrowheads="1"/>
          </p:cNvSpPr>
          <p:nvPr/>
        </p:nvSpPr>
        <p:spPr bwMode="auto">
          <a:xfrm>
            <a:off x="1018946" y="486990"/>
            <a:ext cx="74161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Yatay İlkelerle Uyum</a:t>
            </a:r>
            <a:endParaRPr lang="tr-TR" altLang="tr-TR" sz="2400" b="1" dirty="0">
              <a:solidFill>
                <a:srgbClr val="002060"/>
              </a:solidFill>
              <a:latin typeface="+mn-lt"/>
              <a:ea typeface="ＭＳ Ｐゴシック" panose="020B0600070205080204" pitchFamily="34" charset="-128"/>
            </a:endParaRPr>
          </a:p>
        </p:txBody>
      </p:sp>
      <p:graphicFrame>
        <p:nvGraphicFramePr>
          <p:cNvPr id="2" name="Diyagram 1"/>
          <p:cNvGraphicFramePr/>
          <p:nvPr>
            <p:extLst>
              <p:ext uri="{D42A27DB-BD31-4B8C-83A1-F6EECF244321}">
                <p14:modId xmlns:p14="http://schemas.microsoft.com/office/powerpoint/2010/main" val="90811702"/>
              </p:ext>
            </p:extLst>
          </p:nvPr>
        </p:nvGraphicFramePr>
        <p:xfrm>
          <a:off x="1547664" y="1689053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0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5344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/>
              <a:t>Sınır Ötesi İşbirliği Daire Başkanlığı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9859742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683568" y="1556792"/>
            <a:ext cx="7884049" cy="4392488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tr-TR" sz="2400" b="1" dirty="0" smtClean="0">
                <a:solidFill>
                  <a:srgbClr val="1F497D"/>
                </a:solidFill>
                <a:latin typeface="Calibri"/>
              </a:rPr>
              <a:t>STANDART PROJELER (501.000-1.500.000 Avro)</a:t>
            </a:r>
          </a:p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tr-TR" sz="2000" b="1" dirty="0" smtClean="0">
                <a:solidFill>
                  <a:srgbClr val="1F497D"/>
                </a:solidFill>
                <a:latin typeface="Calibri"/>
              </a:rPr>
              <a:t>Doğrudan Giderler:</a:t>
            </a:r>
          </a:p>
          <a:p>
            <a:pPr marL="342900" lvl="0" indent="-342900" algn="just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tr-TR" sz="2000" u="sng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Personel</a:t>
            </a:r>
            <a:r>
              <a:rPr lang="en-GB" sz="2000" u="sng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:</a:t>
            </a:r>
            <a:r>
              <a:rPr lang="tr-TR" sz="2000" dirty="0" smtClean="0">
                <a:solidFill>
                  <a:srgbClr val="1F497D"/>
                </a:solidFill>
                <a:latin typeface="Calibri"/>
              </a:rPr>
              <a:t> Personel gideri hariç doğrudan giderlerin %20’si oranında sabit fiyat,</a:t>
            </a:r>
          </a:p>
          <a:p>
            <a:pPr marL="342900" lvl="0" indent="-342900" algn="just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tr-TR" sz="2000" u="sng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Seyahat ve Konaklama:</a:t>
            </a:r>
            <a:r>
              <a:rPr lang="tr-TR" sz="2000" dirty="0">
                <a:solidFill>
                  <a:srgbClr val="1F497D"/>
                </a:solidFill>
                <a:latin typeface="Calibri"/>
              </a:rPr>
              <a:t> </a:t>
            </a:r>
            <a:r>
              <a:rPr lang="tr-TR" sz="2000" dirty="0" smtClean="0">
                <a:solidFill>
                  <a:srgbClr val="1F497D"/>
                </a:solidFill>
                <a:latin typeface="Calibri"/>
              </a:rPr>
              <a:t>Gerçek gider, </a:t>
            </a:r>
          </a:p>
          <a:p>
            <a:pPr marL="342900" indent="-342900" algn="just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tr-TR" sz="2000" u="sng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Dış Uzmanlık ve Hizmet </a:t>
            </a:r>
            <a:r>
              <a:rPr lang="tr-TR" sz="2000" u="sng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Alımı:</a:t>
            </a:r>
            <a:r>
              <a:rPr lang="tr-TR" sz="2000" dirty="0" smtClean="0">
                <a:solidFill>
                  <a:srgbClr val="1F497D"/>
                </a:solidFill>
                <a:latin typeface="Calibri"/>
              </a:rPr>
              <a:t> </a:t>
            </a:r>
            <a:r>
              <a:rPr lang="tr-TR" sz="2000" dirty="0">
                <a:solidFill>
                  <a:srgbClr val="1F497D"/>
                </a:solidFill>
                <a:latin typeface="Calibri"/>
              </a:rPr>
              <a:t>Gerçek gider, </a:t>
            </a:r>
          </a:p>
          <a:p>
            <a:pPr marL="342900" indent="-342900" algn="just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tr-TR" sz="2000" u="sng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Ekipman:</a:t>
            </a:r>
            <a:r>
              <a:rPr lang="tr-TR" sz="2000" dirty="0" smtClean="0">
                <a:solidFill>
                  <a:srgbClr val="1F497D"/>
                </a:solidFill>
                <a:latin typeface="Calibri"/>
              </a:rPr>
              <a:t> </a:t>
            </a:r>
            <a:r>
              <a:rPr lang="tr-TR" sz="2000" dirty="0">
                <a:solidFill>
                  <a:srgbClr val="1F497D"/>
                </a:solidFill>
                <a:latin typeface="Calibri"/>
              </a:rPr>
              <a:t>Gerçek gider, </a:t>
            </a:r>
          </a:p>
          <a:p>
            <a:pPr marL="342900" indent="-342900" algn="just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tr-TR" sz="2000" u="sng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Altyapı ve İnşaat:</a:t>
            </a:r>
            <a:r>
              <a:rPr lang="tr-TR" sz="2000" dirty="0" smtClean="0">
                <a:solidFill>
                  <a:srgbClr val="1F497D"/>
                </a:solidFill>
                <a:latin typeface="Calibri"/>
              </a:rPr>
              <a:t> Gerçek </a:t>
            </a:r>
            <a:r>
              <a:rPr lang="tr-TR" sz="2000" dirty="0">
                <a:solidFill>
                  <a:srgbClr val="1F497D"/>
                </a:solidFill>
                <a:latin typeface="Calibri"/>
              </a:rPr>
              <a:t>gider, </a:t>
            </a:r>
            <a:r>
              <a:rPr lang="tr-TR" sz="2000" dirty="0" smtClean="0">
                <a:solidFill>
                  <a:srgbClr val="1F497D"/>
                </a:solidFill>
                <a:latin typeface="Calibri"/>
              </a:rPr>
              <a:t>Program </a:t>
            </a:r>
            <a:r>
              <a:rPr lang="tr-TR" sz="2000" dirty="0">
                <a:solidFill>
                  <a:srgbClr val="1F497D"/>
                </a:solidFill>
                <a:latin typeface="Calibri"/>
              </a:rPr>
              <a:t>alanında</a:t>
            </a:r>
          </a:p>
          <a:p>
            <a:pPr lvl="0" algn="just">
              <a:spcBef>
                <a:spcPts val="0"/>
              </a:spcBef>
              <a:spcAft>
                <a:spcPts val="0"/>
              </a:spcAft>
            </a:pPr>
            <a:endParaRPr lang="tr-TR" sz="2000" dirty="0" smtClean="0">
              <a:solidFill>
                <a:srgbClr val="1F497D"/>
              </a:solidFill>
              <a:latin typeface="Calibri"/>
            </a:endParaRPr>
          </a:p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tr-TR" sz="2000" b="1" dirty="0" smtClean="0">
                <a:solidFill>
                  <a:srgbClr val="1F497D"/>
                </a:solidFill>
                <a:latin typeface="Calibri"/>
              </a:rPr>
              <a:t>Dolaylı </a:t>
            </a:r>
            <a:r>
              <a:rPr lang="tr-TR" sz="2000" b="1" dirty="0">
                <a:solidFill>
                  <a:srgbClr val="1F497D"/>
                </a:solidFill>
                <a:latin typeface="Calibri"/>
              </a:rPr>
              <a:t>Giderler:</a:t>
            </a:r>
          </a:p>
          <a:p>
            <a:pPr marL="342900" lvl="0" indent="-342900" algn="just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000" u="sng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O</a:t>
            </a:r>
            <a:r>
              <a:rPr lang="tr-TR" sz="2000" u="sng" dirty="0" err="1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fis</a:t>
            </a:r>
            <a:r>
              <a:rPr lang="tr-TR" sz="2000" u="sng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 ve Yönetim:</a:t>
            </a:r>
            <a:r>
              <a:rPr lang="tr-TR" sz="2000" dirty="0" smtClean="0">
                <a:solidFill>
                  <a:srgbClr val="1F497D"/>
                </a:solidFill>
                <a:latin typeface="Calibri"/>
              </a:rPr>
              <a:t> Personel gideri dahil doğrudan giderlerin %7 oranında sabit fiyat.</a:t>
            </a: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391" y="398161"/>
            <a:ext cx="2139073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ikdörtgen 1"/>
          <p:cNvSpPr>
            <a:spLocks noChangeArrowheads="1"/>
          </p:cNvSpPr>
          <p:nvPr/>
        </p:nvSpPr>
        <p:spPr bwMode="auto">
          <a:xfrm>
            <a:off x="1079504" y="406267"/>
            <a:ext cx="74161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Proje Bütçes</a:t>
            </a:r>
            <a:r>
              <a:rPr lang="tr-TR" altLang="tr-TR" sz="2400" b="1" dirty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i</a:t>
            </a:r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86413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683568" y="1556792"/>
            <a:ext cx="7884049" cy="4392488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tr-TR" sz="1050" b="1" dirty="0" smtClean="0">
              <a:solidFill>
                <a:srgbClr val="1F497D"/>
              </a:solidFill>
              <a:latin typeface="Calibri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sz="2400" b="1" dirty="0" smtClean="0">
                <a:solidFill>
                  <a:srgbClr val="1F497D"/>
                </a:solidFill>
                <a:latin typeface="Calibri"/>
              </a:rPr>
              <a:t>KÜÇÜK ÖLÇEKLİ PROJELER (250.000-500.000 Avro)</a:t>
            </a:r>
          </a:p>
          <a:p>
            <a:pPr algn="just">
              <a:spcBef>
                <a:spcPts val="1200"/>
              </a:spcBef>
              <a:spcAft>
                <a:spcPts val="400"/>
              </a:spcAft>
            </a:pPr>
            <a:r>
              <a:rPr lang="tr-TR" sz="2000" b="1" dirty="0" smtClean="0">
                <a:solidFill>
                  <a:srgbClr val="1F497D"/>
                </a:solidFill>
                <a:latin typeface="Calibri"/>
              </a:rPr>
              <a:t>Personel Gideri: </a:t>
            </a:r>
            <a:r>
              <a:rPr lang="tr-TR" sz="2000" dirty="0">
                <a:solidFill>
                  <a:srgbClr val="1F497D"/>
                </a:solidFill>
                <a:latin typeface="Calibri"/>
              </a:rPr>
              <a:t>Gerçek gider, </a:t>
            </a:r>
          </a:p>
          <a:p>
            <a:pPr lvl="0" algn="just">
              <a:spcBef>
                <a:spcPts val="0"/>
              </a:spcBef>
              <a:spcAft>
                <a:spcPts val="0"/>
              </a:spcAft>
            </a:pPr>
            <a:endParaRPr lang="tr-TR" sz="1600" dirty="0" smtClean="0">
              <a:solidFill>
                <a:srgbClr val="1F497D"/>
              </a:solidFill>
              <a:latin typeface="Calibri"/>
            </a:endParaRPr>
          </a:p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tr-TR" sz="2000" b="1" dirty="0" smtClean="0">
                <a:solidFill>
                  <a:srgbClr val="1F497D"/>
                </a:solidFill>
                <a:latin typeface="Calibri"/>
              </a:rPr>
              <a:t>Diğer </a:t>
            </a:r>
            <a:r>
              <a:rPr lang="tr-TR" sz="2000" b="1" dirty="0">
                <a:solidFill>
                  <a:srgbClr val="1F497D"/>
                </a:solidFill>
                <a:latin typeface="Calibri"/>
              </a:rPr>
              <a:t>Giderler</a:t>
            </a:r>
            <a:r>
              <a:rPr lang="tr-TR" sz="2000" b="1" dirty="0" smtClean="0">
                <a:solidFill>
                  <a:srgbClr val="1F497D"/>
                </a:solidFill>
                <a:latin typeface="Calibri"/>
              </a:rPr>
              <a:t>:</a:t>
            </a:r>
            <a:r>
              <a:rPr lang="tr-TR" sz="2000" dirty="0" smtClean="0">
                <a:solidFill>
                  <a:srgbClr val="1F497D"/>
                </a:solidFill>
                <a:latin typeface="Calibri"/>
              </a:rPr>
              <a:t> </a:t>
            </a:r>
            <a:r>
              <a:rPr lang="tr-TR" sz="2000" dirty="0">
                <a:solidFill>
                  <a:srgbClr val="1F497D"/>
                </a:solidFill>
                <a:latin typeface="Calibri"/>
              </a:rPr>
              <a:t>Personel gideri bütçesinin %40’ı oranında sabit fiyat,</a:t>
            </a:r>
          </a:p>
          <a:p>
            <a:pPr marL="342900" lvl="0" indent="-342900" algn="just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tr-TR" sz="2000" u="sng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Seyahat </a:t>
            </a:r>
            <a:r>
              <a:rPr lang="tr-TR" sz="2000" u="sng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ve </a:t>
            </a:r>
            <a:r>
              <a:rPr lang="tr-TR" sz="2000" u="sng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Konaklama</a:t>
            </a:r>
            <a:r>
              <a:rPr lang="tr-TR" sz="2000" u="sng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,</a:t>
            </a:r>
            <a:endParaRPr lang="tr-TR" sz="2000" dirty="0">
              <a:solidFill>
                <a:srgbClr val="1F497D"/>
              </a:solidFill>
              <a:latin typeface="Calibri"/>
            </a:endParaRPr>
          </a:p>
          <a:p>
            <a:pPr marL="342900" indent="-342900" algn="just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tr-TR" sz="2000" u="sng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Dış Uzmanlık ve Hizmet </a:t>
            </a:r>
            <a:r>
              <a:rPr lang="tr-TR" sz="2000" u="sng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Alımı,</a:t>
            </a:r>
          </a:p>
          <a:p>
            <a:pPr marL="342900" indent="-342900" algn="just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tr-TR" sz="2000" u="sng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Ekipman,</a:t>
            </a:r>
            <a:endParaRPr lang="tr-TR" sz="2000" dirty="0" smtClean="0">
              <a:solidFill>
                <a:srgbClr val="1F497D"/>
              </a:solidFill>
              <a:latin typeface="Calibri"/>
            </a:endParaRPr>
          </a:p>
          <a:p>
            <a:pPr marL="342900" indent="-342900" algn="just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000" u="sng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O</a:t>
            </a:r>
            <a:r>
              <a:rPr lang="tr-TR" sz="2000" u="sng" dirty="0" err="1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fis</a:t>
            </a:r>
            <a:r>
              <a:rPr lang="tr-TR" sz="2000" u="sng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 ve Yönetim.</a:t>
            </a:r>
            <a:endParaRPr lang="tr-TR" sz="2000" dirty="0" smtClean="0">
              <a:solidFill>
                <a:srgbClr val="1F497D"/>
              </a:solidFill>
              <a:latin typeface="Calibri"/>
            </a:endParaRP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391" y="398161"/>
            <a:ext cx="2139073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323" y="168976"/>
            <a:ext cx="1296144" cy="903600"/>
          </a:xfrm>
          <a:prstGeom prst="rect">
            <a:avLst/>
          </a:prstGeom>
        </p:spPr>
      </p:pic>
      <p:sp>
        <p:nvSpPr>
          <p:cNvPr id="7" name="Dikdörtgen 1"/>
          <p:cNvSpPr>
            <a:spLocks noChangeArrowheads="1"/>
          </p:cNvSpPr>
          <p:nvPr/>
        </p:nvSpPr>
        <p:spPr bwMode="auto">
          <a:xfrm>
            <a:off x="1079504" y="406267"/>
            <a:ext cx="74161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Proje Bütçes</a:t>
            </a:r>
            <a:r>
              <a:rPr lang="tr-TR" altLang="tr-TR" sz="2400" b="1" dirty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i</a:t>
            </a:r>
          </a:p>
        </p:txBody>
      </p:sp>
      <p:sp>
        <p:nvSpPr>
          <p:cNvPr id="6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5344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/>
              <a:t>Sınır Ötesi İşbirliği Daire Başkanlığı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0217769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0" y="130624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endParaRPr lang="tr-TR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>
              <a:spcAft>
                <a:spcPts val="0"/>
              </a:spcAft>
            </a:pPr>
            <a:endParaRPr lang="tr-TR" dirty="0">
              <a:solidFill>
                <a:srgbClr val="000099"/>
              </a:solidFill>
              <a:latin typeface="Arial" panose="020B0604020202020204" pitchFamily="34" charset="0"/>
              <a:cs typeface="+mn-cs"/>
            </a:endParaRP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endParaRPr lang="tr-TR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8" name="Dikdörtgen 1"/>
          <p:cNvSpPr>
            <a:spLocks noChangeArrowheads="1"/>
          </p:cNvSpPr>
          <p:nvPr/>
        </p:nvSpPr>
        <p:spPr bwMode="auto">
          <a:xfrm>
            <a:off x="1187624" y="398576"/>
            <a:ext cx="74161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Proje Başvuru Paketi</a:t>
            </a:r>
            <a:endParaRPr lang="tr-TR" altLang="tr-TR" sz="2400" b="1" dirty="0">
              <a:solidFill>
                <a:srgbClr val="002060"/>
              </a:solidFill>
              <a:latin typeface="+mn-lt"/>
              <a:ea typeface="ＭＳ Ｐゴシック" panose="020B0600070205080204" pitchFamily="34" charset="-128"/>
            </a:endParaRPr>
          </a:p>
        </p:txBody>
      </p:sp>
      <p:sp>
        <p:nvSpPr>
          <p:cNvPr id="3" name="Dikdörtgen 2"/>
          <p:cNvSpPr/>
          <p:nvPr/>
        </p:nvSpPr>
        <p:spPr>
          <a:xfrm>
            <a:off x="572950" y="1456323"/>
            <a:ext cx="8031636" cy="478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tr-TR" sz="2000" dirty="0" smtClean="0">
                <a:solidFill>
                  <a:schemeClr val="tx2"/>
                </a:solidFill>
              </a:rPr>
              <a:t>Başvuru paketi 4 kısım ve 9 ekten oluşur</a:t>
            </a:r>
            <a:r>
              <a:rPr lang="en-US" sz="2000" dirty="0" smtClean="0">
                <a:solidFill>
                  <a:schemeClr val="tx2"/>
                </a:solidFill>
              </a:rPr>
              <a:t>:</a:t>
            </a:r>
            <a:endParaRPr lang="en-US" sz="2000" dirty="0">
              <a:solidFill>
                <a:schemeClr val="tx2"/>
              </a:solidFill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tr-TR" sz="2000" dirty="0">
                <a:solidFill>
                  <a:schemeClr val="tx2"/>
                </a:solidFill>
              </a:rPr>
              <a:t> </a:t>
            </a:r>
            <a:r>
              <a:rPr lang="tr-TR" sz="2000" dirty="0" smtClean="0">
                <a:solidFill>
                  <a:schemeClr val="tx2"/>
                </a:solidFill>
              </a:rPr>
              <a:t>    </a:t>
            </a:r>
            <a:r>
              <a:rPr lang="en-US" sz="2000" dirty="0" smtClean="0">
                <a:solidFill>
                  <a:schemeClr val="tx2"/>
                </a:solidFill>
              </a:rPr>
              <a:t>-</a:t>
            </a:r>
            <a:r>
              <a:rPr lang="tr-TR" sz="2000" dirty="0" smtClean="0">
                <a:solidFill>
                  <a:schemeClr val="tx2"/>
                </a:solidFill>
              </a:rPr>
              <a:t> Kısım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dirty="0">
                <a:solidFill>
                  <a:schemeClr val="tx2"/>
                </a:solidFill>
              </a:rPr>
              <a:t>I </a:t>
            </a:r>
            <a:r>
              <a:rPr lang="en-US" sz="2000" dirty="0" smtClean="0">
                <a:solidFill>
                  <a:schemeClr val="tx2"/>
                </a:solidFill>
              </a:rPr>
              <a:t>–</a:t>
            </a:r>
            <a:r>
              <a:rPr lang="tr-TR" sz="2000" dirty="0" smtClean="0">
                <a:solidFill>
                  <a:schemeClr val="tx2"/>
                </a:solidFill>
              </a:rPr>
              <a:t> </a:t>
            </a:r>
            <a:r>
              <a:rPr lang="en-US" sz="2000" dirty="0" err="1" smtClean="0">
                <a:solidFill>
                  <a:schemeClr val="tx2"/>
                </a:solidFill>
              </a:rPr>
              <a:t>Interreg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dirty="0">
                <a:solidFill>
                  <a:schemeClr val="tx2"/>
                </a:solidFill>
              </a:rPr>
              <a:t>VI-B NEXT </a:t>
            </a:r>
            <a:r>
              <a:rPr lang="tr-TR" sz="2000" dirty="0" smtClean="0">
                <a:solidFill>
                  <a:schemeClr val="tx2"/>
                </a:solidFill>
              </a:rPr>
              <a:t>Karadeniz Havzası</a:t>
            </a:r>
            <a:r>
              <a:rPr lang="en-US" sz="2000" dirty="0" smtClean="0">
                <a:solidFill>
                  <a:schemeClr val="tx2"/>
                </a:solidFill>
              </a:rPr>
              <a:t> Program</a:t>
            </a:r>
            <a:r>
              <a:rPr lang="tr-TR" sz="2000" dirty="0" smtClean="0">
                <a:solidFill>
                  <a:schemeClr val="tx2"/>
                </a:solidFill>
              </a:rPr>
              <a:t>ı Temel Esaslar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tr-TR" sz="2000" dirty="0">
                <a:solidFill>
                  <a:schemeClr val="tx2"/>
                </a:solidFill>
              </a:rPr>
              <a:t> </a:t>
            </a:r>
            <a:r>
              <a:rPr lang="tr-TR" sz="2000" dirty="0" smtClean="0">
                <a:solidFill>
                  <a:schemeClr val="tx2"/>
                </a:solidFill>
              </a:rPr>
              <a:t>    - Kısım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dirty="0">
                <a:solidFill>
                  <a:schemeClr val="tx2"/>
                </a:solidFill>
              </a:rPr>
              <a:t>II – </a:t>
            </a:r>
            <a:r>
              <a:rPr lang="tr-TR" sz="2000" dirty="0" smtClean="0">
                <a:solidFill>
                  <a:schemeClr val="tx2"/>
                </a:solidFill>
              </a:rPr>
              <a:t>Başlıca proje gereklilikleri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tr-TR" sz="2000" dirty="0" smtClean="0">
                <a:solidFill>
                  <a:schemeClr val="tx2"/>
                </a:solidFill>
              </a:rPr>
              <a:t>     </a:t>
            </a:r>
            <a:r>
              <a:rPr lang="en-US" sz="2000" dirty="0" smtClean="0">
                <a:solidFill>
                  <a:schemeClr val="tx2"/>
                </a:solidFill>
              </a:rPr>
              <a:t>-</a:t>
            </a:r>
            <a:r>
              <a:rPr lang="tr-TR" sz="2000" dirty="0" smtClean="0">
                <a:solidFill>
                  <a:schemeClr val="tx2"/>
                </a:solidFill>
              </a:rPr>
              <a:t> Kısım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dirty="0">
                <a:solidFill>
                  <a:schemeClr val="tx2"/>
                </a:solidFill>
              </a:rPr>
              <a:t>III – </a:t>
            </a:r>
            <a:r>
              <a:rPr lang="tr-TR" sz="2000" dirty="0" smtClean="0">
                <a:solidFill>
                  <a:schemeClr val="tx2"/>
                </a:solidFill>
              </a:rPr>
              <a:t>Çevrim dışı başvuru formu şablonu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endParaRPr lang="tr-TR" sz="2000" dirty="0" smtClean="0">
              <a:solidFill>
                <a:schemeClr val="tx2"/>
              </a:solidFill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tr-TR" sz="2000" dirty="0" smtClean="0">
                <a:solidFill>
                  <a:schemeClr val="tx2"/>
                </a:solidFill>
              </a:rPr>
              <a:t>     </a:t>
            </a:r>
            <a:r>
              <a:rPr lang="en-US" sz="2000" dirty="0" smtClean="0">
                <a:solidFill>
                  <a:schemeClr val="tx2"/>
                </a:solidFill>
              </a:rPr>
              <a:t>-</a:t>
            </a:r>
            <a:r>
              <a:rPr lang="tr-TR" sz="2000" dirty="0" smtClean="0">
                <a:solidFill>
                  <a:schemeClr val="tx2"/>
                </a:solidFill>
              </a:rPr>
              <a:t> Kısım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dirty="0">
                <a:solidFill>
                  <a:schemeClr val="tx2"/>
                </a:solidFill>
              </a:rPr>
              <a:t>IV – </a:t>
            </a:r>
            <a:r>
              <a:rPr lang="tr-TR" sz="2000" dirty="0" smtClean="0">
                <a:solidFill>
                  <a:schemeClr val="tx2"/>
                </a:solidFill>
              </a:rPr>
              <a:t>Değerlendirme, Seçim ve Sözleşme Süreçleri</a:t>
            </a:r>
            <a:endParaRPr lang="en-US" sz="2000" dirty="0">
              <a:solidFill>
                <a:schemeClr val="tx2"/>
              </a:solidFill>
            </a:endParaRP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tr-TR" sz="2000" dirty="0" smtClean="0">
                <a:solidFill>
                  <a:schemeClr val="tx2"/>
                </a:solidFill>
              </a:rPr>
              <a:t>Ekler</a:t>
            </a:r>
            <a:r>
              <a:rPr lang="en-US" sz="2000" dirty="0" smtClean="0">
                <a:solidFill>
                  <a:schemeClr val="tx2"/>
                </a:solidFill>
              </a:rPr>
              <a:t>: </a:t>
            </a:r>
            <a:endParaRPr lang="en-US" sz="2000" dirty="0">
              <a:solidFill>
                <a:schemeClr val="tx2"/>
              </a:solidFill>
            </a:endParaRPr>
          </a:p>
          <a:p>
            <a:pPr marL="457200" indent="-4572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tr-TR" sz="2000" dirty="0" smtClean="0">
                <a:solidFill>
                  <a:schemeClr val="tx2"/>
                </a:solidFill>
              </a:rPr>
              <a:t>Ek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dirty="0">
                <a:solidFill>
                  <a:schemeClr val="tx2"/>
                </a:solidFill>
              </a:rPr>
              <a:t>1 </a:t>
            </a:r>
            <a:r>
              <a:rPr lang="tr-TR" sz="2000" dirty="0" smtClean="0">
                <a:solidFill>
                  <a:schemeClr val="tx2"/>
                </a:solidFill>
              </a:rPr>
              <a:t>Yatay ilkeler</a:t>
            </a:r>
            <a:endParaRPr lang="en-US" sz="2000" dirty="0">
              <a:solidFill>
                <a:schemeClr val="tx2"/>
              </a:solidFill>
            </a:endParaRPr>
          </a:p>
          <a:p>
            <a:pPr marL="457200" indent="-4572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tr-TR" sz="2000" dirty="0" smtClean="0">
                <a:solidFill>
                  <a:schemeClr val="tx2"/>
                </a:solidFill>
              </a:rPr>
              <a:t>Ek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dirty="0">
                <a:solidFill>
                  <a:schemeClr val="tx2"/>
                </a:solidFill>
              </a:rPr>
              <a:t>2 </a:t>
            </a:r>
            <a:r>
              <a:rPr lang="tr-TR" sz="2000" dirty="0" smtClean="0">
                <a:solidFill>
                  <a:schemeClr val="tx2"/>
                </a:solidFill>
              </a:rPr>
              <a:t>Satın Alma Özeti</a:t>
            </a:r>
          </a:p>
          <a:p>
            <a:pPr marL="457200" indent="-4572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tr-TR" sz="2000" dirty="0" smtClean="0">
                <a:solidFill>
                  <a:schemeClr val="tx2"/>
                </a:solidFill>
              </a:rPr>
              <a:t>Ek </a:t>
            </a:r>
            <a:r>
              <a:rPr lang="en-US" sz="2000" dirty="0" smtClean="0">
                <a:solidFill>
                  <a:schemeClr val="tx2"/>
                </a:solidFill>
              </a:rPr>
              <a:t>3 </a:t>
            </a:r>
            <a:r>
              <a:rPr lang="tr-TR" sz="2000" dirty="0" smtClean="0">
                <a:solidFill>
                  <a:schemeClr val="tx2"/>
                </a:solidFill>
              </a:rPr>
              <a:t>Ana Yararlanıcı Ortak Deklarasyonu</a:t>
            </a:r>
            <a:endParaRPr lang="en-US" sz="2000" dirty="0">
              <a:solidFill>
                <a:schemeClr val="tx2"/>
              </a:solidFill>
            </a:endParaRPr>
          </a:p>
          <a:p>
            <a:pPr marL="457200" indent="-4572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tr-TR" sz="2000" dirty="0">
                <a:solidFill>
                  <a:schemeClr val="tx2"/>
                </a:solidFill>
              </a:rPr>
              <a:t>Ek </a:t>
            </a:r>
            <a:r>
              <a:rPr lang="tr-TR" sz="2000" dirty="0" smtClean="0">
                <a:solidFill>
                  <a:schemeClr val="tx2"/>
                </a:solidFill>
              </a:rPr>
              <a:t>4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tr-TR" sz="2000" dirty="0" smtClean="0">
                <a:solidFill>
                  <a:schemeClr val="tx2"/>
                </a:solidFill>
              </a:rPr>
              <a:t>Proje Ortağı Deklarasyonu</a:t>
            </a:r>
            <a:endParaRPr lang="en-US" sz="2000" dirty="0">
              <a:solidFill>
                <a:schemeClr val="tx2"/>
              </a:solidFill>
            </a:endParaRPr>
          </a:p>
          <a:p>
            <a:pPr marL="457200" indent="-4572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tr-TR" sz="2000" dirty="0" smtClean="0">
                <a:solidFill>
                  <a:schemeClr val="tx2"/>
                </a:solidFill>
              </a:rPr>
              <a:t>Ek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dirty="0">
                <a:solidFill>
                  <a:schemeClr val="tx2"/>
                </a:solidFill>
              </a:rPr>
              <a:t>5 </a:t>
            </a:r>
            <a:r>
              <a:rPr lang="tr-TR" sz="2000" dirty="0" smtClean="0">
                <a:solidFill>
                  <a:schemeClr val="tx2"/>
                </a:solidFill>
              </a:rPr>
              <a:t>Mali Kapasite Öz Değerlendirmesi</a:t>
            </a:r>
            <a:endParaRPr lang="en-US" sz="2000" dirty="0">
              <a:solidFill>
                <a:schemeClr val="tx2"/>
              </a:solidFill>
            </a:endParaRPr>
          </a:p>
          <a:p>
            <a:pPr marL="457200" indent="-4572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tr-TR" sz="2000" dirty="0" smtClean="0">
                <a:solidFill>
                  <a:schemeClr val="tx2"/>
                </a:solidFill>
              </a:rPr>
              <a:t>Ek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dirty="0">
                <a:solidFill>
                  <a:schemeClr val="tx2"/>
                </a:solidFill>
              </a:rPr>
              <a:t>6 </a:t>
            </a:r>
            <a:r>
              <a:rPr lang="tr-TR" sz="2000" dirty="0" smtClean="0">
                <a:solidFill>
                  <a:schemeClr val="tx2"/>
                </a:solidFill>
              </a:rPr>
              <a:t>İdari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tr-TR" sz="2000" dirty="0" smtClean="0">
                <a:solidFill>
                  <a:schemeClr val="tx2"/>
                </a:solidFill>
              </a:rPr>
              <a:t>ve Uygunluk Cetveli</a:t>
            </a:r>
            <a:endParaRPr lang="en-US" sz="2000" dirty="0">
              <a:solidFill>
                <a:schemeClr val="tx2"/>
              </a:solidFill>
            </a:endParaRPr>
          </a:p>
          <a:p>
            <a:pPr marL="457200" indent="-4572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tr-TR" sz="2000" dirty="0" smtClean="0">
                <a:solidFill>
                  <a:schemeClr val="tx2"/>
                </a:solidFill>
              </a:rPr>
              <a:t>Ek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dirty="0">
                <a:solidFill>
                  <a:schemeClr val="tx2"/>
                </a:solidFill>
              </a:rPr>
              <a:t>7 </a:t>
            </a:r>
            <a:r>
              <a:rPr lang="tr-TR" sz="2000" dirty="0" smtClean="0">
                <a:solidFill>
                  <a:schemeClr val="tx2"/>
                </a:solidFill>
              </a:rPr>
              <a:t>Kalite Değerlendirmesi Cetveli</a:t>
            </a:r>
            <a:endParaRPr lang="en-US" sz="2000" dirty="0">
              <a:solidFill>
                <a:schemeClr val="tx2"/>
              </a:solidFill>
            </a:endParaRPr>
          </a:p>
          <a:p>
            <a:pPr marL="457200" indent="-4572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tr-TR" sz="2000" dirty="0" smtClean="0">
                <a:solidFill>
                  <a:schemeClr val="tx2"/>
                </a:solidFill>
              </a:rPr>
              <a:t>Ek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dirty="0">
                <a:solidFill>
                  <a:schemeClr val="tx2"/>
                </a:solidFill>
              </a:rPr>
              <a:t>8 </a:t>
            </a:r>
            <a:r>
              <a:rPr lang="tr-TR" sz="2000" dirty="0" smtClean="0">
                <a:solidFill>
                  <a:schemeClr val="tx2"/>
                </a:solidFill>
              </a:rPr>
              <a:t>Devlet Yardımları Değerlendirme Cetveli</a:t>
            </a:r>
            <a:endParaRPr lang="en-US" sz="2000" dirty="0">
              <a:solidFill>
                <a:schemeClr val="tx2"/>
              </a:solidFill>
            </a:endParaRPr>
          </a:p>
          <a:p>
            <a:pPr marL="457200" indent="-4572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tr-TR" sz="2000" dirty="0" smtClean="0">
                <a:solidFill>
                  <a:schemeClr val="tx2"/>
                </a:solidFill>
              </a:rPr>
              <a:t>Ek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dirty="0">
                <a:solidFill>
                  <a:schemeClr val="tx2"/>
                </a:solidFill>
              </a:rPr>
              <a:t>9 </a:t>
            </a:r>
            <a:r>
              <a:rPr lang="tr-TR" sz="2000" dirty="0" smtClean="0">
                <a:solidFill>
                  <a:schemeClr val="tx2"/>
                </a:solidFill>
              </a:rPr>
              <a:t>Hibe Sözleşmesi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dirty="0">
                <a:solidFill>
                  <a:schemeClr val="tx2"/>
                </a:solidFill>
              </a:rPr>
              <a:t>&amp; </a:t>
            </a:r>
            <a:r>
              <a:rPr lang="tr-TR" sz="2000" dirty="0" smtClean="0">
                <a:solidFill>
                  <a:schemeClr val="tx2"/>
                </a:solidFill>
              </a:rPr>
              <a:t>ekleri </a:t>
            </a:r>
            <a:r>
              <a:rPr lang="en-US" sz="2000" dirty="0" smtClean="0">
                <a:solidFill>
                  <a:schemeClr val="tx2"/>
                </a:solidFill>
              </a:rPr>
              <a:t>(</a:t>
            </a:r>
            <a:r>
              <a:rPr lang="tr-TR" sz="2000" dirty="0" smtClean="0">
                <a:solidFill>
                  <a:schemeClr val="tx2"/>
                </a:solidFill>
              </a:rPr>
              <a:t>gösterge şablon)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9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391" y="398161"/>
            <a:ext cx="2139073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Resim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323" y="149312"/>
            <a:ext cx="1296144" cy="9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8777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391" y="398161"/>
            <a:ext cx="2139073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323" y="168976"/>
            <a:ext cx="1296144" cy="903600"/>
          </a:xfrm>
          <a:prstGeom prst="rect">
            <a:avLst/>
          </a:prstGeom>
        </p:spPr>
      </p:pic>
      <p:sp>
        <p:nvSpPr>
          <p:cNvPr id="7" name="Dikdörtgen 1"/>
          <p:cNvSpPr>
            <a:spLocks noChangeArrowheads="1"/>
          </p:cNvSpPr>
          <p:nvPr/>
        </p:nvSpPr>
        <p:spPr bwMode="auto">
          <a:xfrm>
            <a:off x="1079504" y="406267"/>
            <a:ext cx="74161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Başvuru Süreci</a:t>
            </a:r>
            <a:endParaRPr lang="tr-TR" altLang="tr-TR" sz="2400" b="1" dirty="0">
              <a:solidFill>
                <a:srgbClr val="002060"/>
              </a:solidFill>
              <a:latin typeface="+mn-lt"/>
              <a:ea typeface="ＭＳ Ｐゴシック" panose="020B0600070205080204" pitchFamily="34" charset="-128"/>
            </a:endParaRPr>
          </a:p>
        </p:txBody>
      </p:sp>
      <p:sp>
        <p:nvSpPr>
          <p:cNvPr id="11" name="12 İçerik Yer Tutucusu"/>
          <p:cNvSpPr txBox="1">
            <a:spLocks/>
          </p:cNvSpPr>
          <p:nvPr/>
        </p:nvSpPr>
        <p:spPr bwMode="auto">
          <a:xfrm>
            <a:off x="682234" y="1484784"/>
            <a:ext cx="8138238" cy="448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/>
          <a:lstStyle>
            <a:lvl1pPr marL="307975" indent="-307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tr-TR" sz="20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Proje başvuruları, sadece Ortak Elektronik İzleme Sistemi (</a:t>
            </a:r>
            <a:r>
              <a:rPr lang="tr-TR" sz="2000" dirty="0" err="1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JeMS</a:t>
            </a:r>
            <a:r>
              <a:rPr lang="tr-TR" sz="20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) üzerinden çevrimiçi (online) sunulacaktır.  </a:t>
            </a:r>
          </a:p>
          <a:p>
            <a:pPr marL="273050" indent="0">
              <a:spcBef>
                <a:spcPts val="300"/>
              </a:spcBef>
              <a:spcAft>
                <a:spcPts val="300"/>
              </a:spcAft>
              <a:buFontTx/>
              <a:buNone/>
              <a:defRPr/>
            </a:pPr>
            <a:r>
              <a:rPr lang="tr-TR" sz="20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	</a:t>
            </a:r>
            <a:r>
              <a:rPr lang="tr-TR" sz="2000" b="1" dirty="0" err="1" smtClean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JeMS</a:t>
            </a:r>
            <a:r>
              <a:rPr lang="tr-TR" sz="2000" b="1" dirty="0" smtClean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</a:t>
            </a:r>
            <a:r>
              <a:rPr lang="tr-TR" sz="2000" b="1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bağlantısı: </a:t>
            </a:r>
            <a:r>
              <a:rPr lang="tr-TR" sz="2000" dirty="0" smtClean="0">
                <a:solidFill>
                  <a:srgbClr val="1F497D"/>
                </a:solidFill>
                <a:latin typeface="Calibri"/>
                <a:ea typeface="+mn-ea"/>
                <a:cs typeface="+mn-cs"/>
                <a:hlinkClick r:id="rId4"/>
              </a:rPr>
              <a:t>https</a:t>
            </a:r>
            <a:r>
              <a:rPr lang="tr-TR" sz="2000" dirty="0">
                <a:solidFill>
                  <a:srgbClr val="1F497D"/>
                </a:solidFill>
                <a:latin typeface="Calibri"/>
                <a:ea typeface="+mn-ea"/>
                <a:cs typeface="+mn-cs"/>
                <a:hlinkClick r:id="rId4"/>
              </a:rPr>
              <a:t>://jems-bsb.mdlpa.ro</a:t>
            </a:r>
            <a:r>
              <a:rPr lang="tr-TR" sz="2000" dirty="0" smtClean="0">
                <a:solidFill>
                  <a:srgbClr val="1F497D"/>
                </a:solidFill>
                <a:latin typeface="Calibri"/>
                <a:ea typeface="+mn-ea"/>
                <a:cs typeface="+mn-cs"/>
                <a:hlinkClick r:id="rId4"/>
              </a:rPr>
              <a:t>/</a:t>
            </a:r>
            <a:r>
              <a:rPr lang="tr-TR" sz="2000" dirty="0" smtClean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 </a:t>
            </a:r>
            <a:endParaRPr lang="tr-TR" sz="2000" dirty="0">
              <a:solidFill>
                <a:srgbClr val="1F497D"/>
              </a:solidFill>
              <a:latin typeface="Calibri"/>
              <a:ea typeface="+mn-ea"/>
              <a:cs typeface="+mn-cs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tr-TR" altLang="en-US" sz="20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Başvurular yalnızca Ana Ortak tarafından yapılırken diğer kullanıcılar (danışmanlar veya ortaklar) başvurunun bölümlerini doldurabilirler. Ancak Ana Ortak gerekli izinleri verdikten sonra başvuru formunu okuyabilir veya veri ekleme/düzeltme yapabilirler.</a:t>
            </a: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tr-TR" altLang="en-US" sz="20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Başvuru formu İngilizce doldurulmalıdır.</a:t>
            </a: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tr-TR" altLang="en-US" sz="20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Tüm kullanıcıların bir kullanıcı adı ve şifresi olacaktır.</a:t>
            </a: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tr-TR" altLang="en-US" sz="20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Farklı formatta belge yüklenebilir (PDF, Excel).</a:t>
            </a: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tr-TR" altLang="ro-RO" sz="20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Başvuru Formu doldururken destek/</a:t>
            </a:r>
            <a:r>
              <a:rPr lang="tr-TR" altLang="ro-RO" sz="2000" dirty="0" err="1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JeMS</a:t>
            </a:r>
            <a:r>
              <a:rPr lang="tr-TR" altLang="ro-RO" sz="20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teknik işleyişi için </a:t>
            </a:r>
            <a:r>
              <a:rPr lang="tr-TR" altLang="ro-RO" sz="2000" dirty="0">
                <a:solidFill>
                  <a:srgbClr val="1F497D"/>
                </a:solidFill>
                <a:latin typeface="Calibri"/>
                <a:ea typeface="+mn-ea"/>
                <a:cs typeface="+mn-cs"/>
                <a:hlinkClick r:id="rId5"/>
              </a:rPr>
              <a:t>www.blacksea-cbc.net</a:t>
            </a:r>
            <a:r>
              <a:rPr lang="tr-TR" altLang="ro-RO" sz="20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ve </a:t>
            </a:r>
            <a:r>
              <a:rPr lang="tr-TR" altLang="ro-RO" sz="2000" dirty="0">
                <a:solidFill>
                  <a:srgbClr val="1F497D"/>
                </a:solidFill>
                <a:latin typeface="Calibri"/>
                <a:ea typeface="+mn-ea"/>
                <a:cs typeface="+mn-cs"/>
                <a:hlinkClick r:id="rId6"/>
              </a:rPr>
              <a:t>office@bsb.adrse.ro</a:t>
            </a:r>
            <a:r>
              <a:rPr lang="tr-TR" altLang="ro-RO" sz="20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adresleri ile +40 341 452 </a:t>
            </a:r>
            <a:r>
              <a:rPr lang="tr-TR" altLang="ro-RO" sz="2000" dirty="0" smtClean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841 </a:t>
            </a:r>
            <a:r>
              <a:rPr lang="tr-TR" altLang="ro-RO" sz="2000" dirty="0" err="1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nolu</a:t>
            </a:r>
            <a:r>
              <a:rPr lang="tr-TR" altLang="ro-RO" sz="20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telefondan destek alınabilir.</a:t>
            </a:r>
            <a:endParaRPr lang="tr-TR" altLang="tr-TR" sz="2000" dirty="0">
              <a:solidFill>
                <a:srgbClr val="1F497D"/>
              </a:solidFill>
              <a:latin typeface="Calibri"/>
              <a:ea typeface="+mn-ea"/>
              <a:cs typeface="+mn-cs"/>
            </a:endParaRPr>
          </a:p>
          <a:p>
            <a:pPr algn="just">
              <a:buFontTx/>
              <a:buNone/>
              <a:defRPr/>
            </a:pPr>
            <a:endParaRPr lang="tr-TR" altLang="tr-TR" sz="1800" dirty="0" smtClean="0">
              <a:solidFill>
                <a:srgbClr val="262699"/>
              </a:solidFill>
              <a:latin typeface="Calibri" panose="020F0502020204030204" pitchFamily="34" charset="0"/>
              <a:cs typeface="+mn-cs"/>
            </a:endParaRPr>
          </a:p>
          <a:p>
            <a:pPr algn="just">
              <a:buFontTx/>
              <a:buNone/>
              <a:defRPr/>
            </a:pPr>
            <a:r>
              <a:rPr lang="tr-TR" altLang="tr-TR" sz="1800" dirty="0" smtClean="0">
                <a:solidFill>
                  <a:srgbClr val="262699"/>
                </a:solidFill>
                <a:latin typeface="Calibri" panose="020F0502020204030204" pitchFamily="34" charset="0"/>
                <a:cs typeface="+mn-cs"/>
              </a:rPr>
              <a:t>	</a:t>
            </a:r>
            <a:endParaRPr lang="tr-TR" altLang="tr-TR" sz="1800" dirty="0" smtClean="0">
              <a:solidFill>
                <a:srgbClr val="333399"/>
              </a:solidFill>
              <a:latin typeface="Arial" panose="020B0604020202020204" pitchFamily="34" charset="0"/>
              <a:cs typeface="+mn-cs"/>
            </a:endParaRPr>
          </a:p>
          <a:p>
            <a:pPr>
              <a:buFontTx/>
              <a:buNone/>
              <a:defRPr/>
            </a:pPr>
            <a:endParaRPr lang="tr-TR" altLang="tr-TR" sz="1800" dirty="0" smtClean="0">
              <a:solidFill>
                <a:srgbClr val="333399"/>
              </a:solidFill>
              <a:latin typeface="Arial" panose="020B0604020202020204" pitchFamily="34" charset="0"/>
              <a:cs typeface="+mn-cs"/>
            </a:endParaRPr>
          </a:p>
          <a:p>
            <a:pPr>
              <a:buFontTx/>
              <a:buNone/>
              <a:defRPr/>
            </a:pPr>
            <a:endParaRPr lang="tr-TR" altLang="tr-TR" sz="1800" dirty="0" smtClean="0">
              <a:solidFill>
                <a:srgbClr val="333399"/>
              </a:solidFill>
              <a:latin typeface="Arial" panose="020B0604020202020204" pitchFamily="34" charset="0"/>
              <a:cs typeface="+mn-cs"/>
            </a:endParaRPr>
          </a:p>
          <a:p>
            <a:pPr>
              <a:buFontTx/>
              <a:buNone/>
              <a:defRPr/>
            </a:pPr>
            <a:endParaRPr lang="tr-TR" altLang="tr-TR" sz="1800" dirty="0" smtClean="0">
              <a:solidFill>
                <a:srgbClr val="333399"/>
              </a:solidFill>
              <a:latin typeface="Arial" panose="020B0604020202020204" pitchFamily="34" charset="0"/>
              <a:cs typeface="+mn-cs"/>
            </a:endParaRPr>
          </a:p>
          <a:p>
            <a:pPr>
              <a:buFontTx/>
              <a:buNone/>
              <a:defRPr/>
            </a:pPr>
            <a:endParaRPr lang="tr-TR" altLang="tr-TR" sz="3500" dirty="0" smtClean="0">
              <a:solidFill>
                <a:srgbClr val="333399"/>
              </a:solidFill>
              <a:latin typeface="Arial" panose="020B0604020202020204" pitchFamily="34" charset="0"/>
              <a:cs typeface="+mn-cs"/>
            </a:endParaRPr>
          </a:p>
          <a:p>
            <a:pPr>
              <a:buFontTx/>
              <a:buNone/>
              <a:defRPr/>
            </a:pPr>
            <a:endParaRPr lang="tr-TR" altLang="tr-TR" sz="3500" dirty="0" smtClean="0">
              <a:solidFill>
                <a:srgbClr val="333399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6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5344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/>
              <a:t>Sınır Ötesi İşbirliği Daire Başkanlığı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9660132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391" y="398161"/>
            <a:ext cx="2139073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323" y="168976"/>
            <a:ext cx="1296144" cy="903600"/>
          </a:xfrm>
          <a:prstGeom prst="rect">
            <a:avLst/>
          </a:prstGeom>
        </p:spPr>
      </p:pic>
      <p:sp>
        <p:nvSpPr>
          <p:cNvPr id="7" name="Dikdörtgen 1"/>
          <p:cNvSpPr>
            <a:spLocks noChangeArrowheads="1"/>
          </p:cNvSpPr>
          <p:nvPr/>
        </p:nvSpPr>
        <p:spPr bwMode="auto">
          <a:xfrm>
            <a:off x="1079504" y="406267"/>
            <a:ext cx="74161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Başvuru Süreci</a:t>
            </a:r>
            <a:endParaRPr lang="tr-TR" altLang="tr-TR" sz="2400" b="1" dirty="0">
              <a:solidFill>
                <a:srgbClr val="002060"/>
              </a:solidFill>
              <a:latin typeface="+mn-lt"/>
              <a:ea typeface="ＭＳ Ｐゴシック" panose="020B0600070205080204" pitchFamily="34" charset="-128"/>
            </a:endParaRPr>
          </a:p>
        </p:txBody>
      </p:sp>
      <p:sp>
        <p:nvSpPr>
          <p:cNvPr id="8" name="12 İçerik Yer Tutucusu"/>
          <p:cNvSpPr txBox="1">
            <a:spLocks/>
          </p:cNvSpPr>
          <p:nvPr/>
        </p:nvSpPr>
        <p:spPr bwMode="auto">
          <a:xfrm>
            <a:off x="827088" y="1676400"/>
            <a:ext cx="7820025" cy="448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/>
          <a:lstStyle>
            <a:lvl1pPr marL="307975" indent="-307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FontTx/>
              <a:buNone/>
              <a:defRPr/>
            </a:pPr>
            <a:r>
              <a:rPr lang="tr-TR" altLang="en-US" sz="2000" dirty="0" smtClean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Aşağıdaki destekleyici belgeler </a:t>
            </a:r>
            <a:r>
              <a:rPr lang="tr-TR" altLang="en-US" sz="20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proje başvurusu ile birlikte </a:t>
            </a:r>
            <a:r>
              <a:rPr lang="tr-TR" altLang="en-US" sz="2000" dirty="0" smtClean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sunulmalıdır </a:t>
            </a:r>
            <a:r>
              <a:rPr lang="tr-TR" altLang="en-US" sz="20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(taranmış belgeler olarak </a:t>
            </a:r>
            <a:r>
              <a:rPr lang="tr-TR" altLang="en-US" sz="2000" dirty="0" err="1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JeMS</a:t>
            </a:r>
            <a:r>
              <a:rPr lang="tr-TR" altLang="en-US" sz="20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ortamına yüklenir</a:t>
            </a:r>
            <a:r>
              <a:rPr lang="tr-TR" altLang="en-US" sz="2000" dirty="0" smtClean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):</a:t>
            </a:r>
            <a:endParaRPr lang="tr-TR" altLang="en-US" sz="2000" dirty="0">
              <a:solidFill>
                <a:srgbClr val="1F497D"/>
              </a:solidFill>
              <a:latin typeface="Calibri"/>
              <a:ea typeface="+mn-ea"/>
              <a:cs typeface="+mn-cs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tr-TR" altLang="en-US" sz="20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Ek 3 Ana Yararlanıcı Ortak </a:t>
            </a:r>
            <a:r>
              <a:rPr lang="tr-TR" altLang="en-US" sz="2000" dirty="0" smtClean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Deklarasyonu,</a:t>
            </a:r>
            <a:endParaRPr lang="tr-TR" altLang="en-US" sz="2000" dirty="0">
              <a:solidFill>
                <a:srgbClr val="1F497D"/>
              </a:solidFill>
              <a:latin typeface="Calibri"/>
              <a:ea typeface="+mn-ea"/>
              <a:cs typeface="+mn-cs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tr-TR" altLang="en-US" sz="20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Ek 4 Proje Ortağı </a:t>
            </a:r>
            <a:r>
              <a:rPr lang="tr-TR" altLang="en-US" sz="2000" dirty="0" smtClean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Deklarasyonu,</a:t>
            </a:r>
            <a:endParaRPr lang="tr-TR" altLang="en-US" sz="2000" dirty="0">
              <a:solidFill>
                <a:srgbClr val="1F497D"/>
              </a:solidFill>
              <a:latin typeface="Calibri"/>
              <a:ea typeface="+mn-ea"/>
              <a:cs typeface="+mn-cs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tr-TR" altLang="en-US" sz="20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Ek 5 Mali Kapasite Öz Değerlendirmesi (sadece Ana Yararlanıcı Ortak , kamu kurumları için gerek </a:t>
            </a:r>
            <a:r>
              <a:rPr lang="tr-TR" altLang="en-US" sz="2000" dirty="0" smtClean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yok),</a:t>
            </a:r>
            <a:endParaRPr lang="tr-TR" altLang="en-US" sz="2000" dirty="0">
              <a:solidFill>
                <a:srgbClr val="1F497D"/>
              </a:solidFill>
              <a:latin typeface="Calibri"/>
              <a:ea typeface="+mn-ea"/>
              <a:cs typeface="+mn-cs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tr-TR" altLang="en-US" sz="2000" dirty="0" smtClean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En </a:t>
            </a:r>
            <a:r>
              <a:rPr lang="tr-TR" altLang="en-US" sz="20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son yıllık hesaplar (sadece Ana Yararlanıcı Ortak, kamu kurumları için gerek yok</a:t>
            </a:r>
            <a:r>
              <a:rPr lang="tr-TR" altLang="en-US" sz="2000" dirty="0" smtClean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),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tr-TR" altLang="en-US" sz="2000" dirty="0" smtClean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Ana </a:t>
            </a:r>
            <a:r>
              <a:rPr lang="tr-TR" altLang="en-US" sz="20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Yararlanıcı Ortak ve Proje Ortaklarının kuruluş tüzüğü, kuruluş senedi, dernek tüzüğü veya diğer ilgili belgeler (kamu kurumları için gerek </a:t>
            </a:r>
            <a:r>
              <a:rPr lang="tr-TR" altLang="en-US" sz="2000" dirty="0" smtClean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yok),</a:t>
            </a:r>
            <a:endParaRPr lang="tr-TR" altLang="en-US" sz="2000" dirty="0">
              <a:solidFill>
                <a:srgbClr val="1F497D"/>
              </a:solidFill>
              <a:latin typeface="Calibri"/>
              <a:ea typeface="+mn-ea"/>
              <a:cs typeface="+mn-cs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tr-TR" altLang="en-US" sz="2000" dirty="0" smtClean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Tescil Kararları </a:t>
            </a:r>
            <a:r>
              <a:rPr lang="tr-TR" altLang="en-US" sz="2000" dirty="0">
                <a:solidFill>
                  <a:srgbClr val="1F497D"/>
                </a:solidFill>
                <a:latin typeface="Calibri"/>
              </a:rPr>
              <a:t>(kamu kurumları için gerek </a:t>
            </a:r>
            <a:r>
              <a:rPr lang="tr-TR" altLang="en-US" sz="2000" dirty="0" smtClean="0">
                <a:solidFill>
                  <a:srgbClr val="1F497D"/>
                </a:solidFill>
                <a:latin typeface="Calibri"/>
              </a:rPr>
              <a:t>yok),</a:t>
            </a:r>
            <a:endParaRPr lang="tr-TR" altLang="en-US" sz="2000" dirty="0" smtClean="0">
              <a:solidFill>
                <a:srgbClr val="1F497D"/>
              </a:solidFill>
              <a:latin typeface="Calibri"/>
              <a:ea typeface="+mn-ea"/>
              <a:cs typeface="+mn-cs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tr-TR" altLang="en-US" sz="2000" dirty="0" smtClean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Hibe </a:t>
            </a:r>
            <a:r>
              <a:rPr lang="tr-TR" altLang="en-US" sz="20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Rehberinde sözü edilen </a:t>
            </a:r>
            <a:r>
              <a:rPr lang="tr-TR" altLang="en-US" sz="2000" dirty="0" smtClean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diğer belgeler (Fizibilite raporu, vb.).</a:t>
            </a:r>
            <a:endParaRPr lang="tr-TR" altLang="en-US" sz="2000" dirty="0">
              <a:solidFill>
                <a:srgbClr val="1F497D"/>
              </a:solidFill>
              <a:latin typeface="Calibri"/>
              <a:ea typeface="+mn-ea"/>
              <a:cs typeface="+mn-cs"/>
            </a:endParaRPr>
          </a:p>
          <a:p>
            <a:pPr>
              <a:spcBef>
                <a:spcPts val="600"/>
              </a:spcBef>
              <a:spcAft>
                <a:spcPts val="1200"/>
              </a:spcAft>
              <a:defRPr/>
            </a:pPr>
            <a:endParaRPr lang="tr-TR" altLang="en-US" sz="2000" dirty="0" smtClean="0">
              <a:solidFill>
                <a:srgbClr val="1F497D"/>
              </a:solidFill>
              <a:latin typeface="Calibri"/>
              <a:ea typeface="+mn-ea"/>
              <a:cs typeface="+mn-cs"/>
            </a:endParaRPr>
          </a:p>
          <a:p>
            <a:pPr algn="just">
              <a:buFontTx/>
              <a:buNone/>
              <a:defRPr/>
            </a:pPr>
            <a:endParaRPr lang="tr-TR" altLang="tr-TR" sz="1800" dirty="0" smtClean="0">
              <a:solidFill>
                <a:srgbClr val="262699"/>
              </a:solidFill>
              <a:latin typeface="Calibri" panose="020F0502020204030204" pitchFamily="34" charset="0"/>
              <a:cs typeface="+mn-cs"/>
            </a:endParaRPr>
          </a:p>
          <a:p>
            <a:pPr algn="just">
              <a:buFontTx/>
              <a:buNone/>
              <a:defRPr/>
            </a:pPr>
            <a:endParaRPr lang="tr-TR" altLang="tr-TR" sz="1800" dirty="0" smtClean="0">
              <a:solidFill>
                <a:srgbClr val="262699"/>
              </a:solidFill>
              <a:latin typeface="Calibri" panose="020F0502020204030204" pitchFamily="34" charset="0"/>
              <a:cs typeface="+mn-cs"/>
            </a:endParaRPr>
          </a:p>
          <a:p>
            <a:pPr algn="just">
              <a:buFontTx/>
              <a:buNone/>
              <a:defRPr/>
            </a:pPr>
            <a:r>
              <a:rPr lang="tr-TR" altLang="tr-TR" sz="1800" dirty="0" smtClean="0">
                <a:solidFill>
                  <a:srgbClr val="262699"/>
                </a:solidFill>
                <a:latin typeface="Calibri" panose="020F0502020204030204" pitchFamily="34" charset="0"/>
                <a:cs typeface="+mn-cs"/>
              </a:rPr>
              <a:t>	</a:t>
            </a:r>
            <a:endParaRPr lang="tr-TR" altLang="tr-TR" sz="1800" dirty="0" smtClean="0">
              <a:solidFill>
                <a:srgbClr val="333399"/>
              </a:solidFill>
              <a:latin typeface="Arial" panose="020B0604020202020204" pitchFamily="34" charset="0"/>
              <a:cs typeface="+mn-cs"/>
            </a:endParaRPr>
          </a:p>
          <a:p>
            <a:pPr>
              <a:buFontTx/>
              <a:buNone/>
              <a:defRPr/>
            </a:pPr>
            <a:endParaRPr lang="tr-TR" altLang="tr-TR" sz="1800" dirty="0" smtClean="0">
              <a:solidFill>
                <a:srgbClr val="333399"/>
              </a:solidFill>
              <a:latin typeface="Arial" panose="020B0604020202020204" pitchFamily="34" charset="0"/>
              <a:cs typeface="+mn-cs"/>
            </a:endParaRPr>
          </a:p>
          <a:p>
            <a:pPr>
              <a:buFontTx/>
              <a:buNone/>
              <a:defRPr/>
            </a:pPr>
            <a:endParaRPr lang="tr-TR" altLang="tr-TR" sz="1800" dirty="0" smtClean="0">
              <a:solidFill>
                <a:srgbClr val="333399"/>
              </a:solidFill>
              <a:latin typeface="Arial" panose="020B0604020202020204" pitchFamily="34" charset="0"/>
              <a:cs typeface="+mn-cs"/>
            </a:endParaRPr>
          </a:p>
          <a:p>
            <a:pPr>
              <a:buFontTx/>
              <a:buNone/>
              <a:defRPr/>
            </a:pPr>
            <a:endParaRPr lang="tr-TR" altLang="tr-TR" sz="1800" dirty="0" smtClean="0">
              <a:solidFill>
                <a:srgbClr val="333399"/>
              </a:solidFill>
              <a:latin typeface="Arial" panose="020B0604020202020204" pitchFamily="34" charset="0"/>
              <a:cs typeface="+mn-cs"/>
            </a:endParaRPr>
          </a:p>
          <a:p>
            <a:pPr>
              <a:buFontTx/>
              <a:buNone/>
              <a:defRPr/>
            </a:pPr>
            <a:endParaRPr lang="tr-TR" altLang="tr-TR" sz="3500" dirty="0" smtClean="0">
              <a:solidFill>
                <a:srgbClr val="333399"/>
              </a:solidFill>
              <a:latin typeface="Arial" panose="020B0604020202020204" pitchFamily="34" charset="0"/>
              <a:cs typeface="+mn-cs"/>
            </a:endParaRPr>
          </a:p>
          <a:p>
            <a:pPr>
              <a:buFontTx/>
              <a:buNone/>
              <a:defRPr/>
            </a:pPr>
            <a:endParaRPr lang="tr-TR" altLang="tr-TR" sz="3500" dirty="0" smtClean="0">
              <a:solidFill>
                <a:srgbClr val="333399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6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5344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/>
              <a:t>Sınır Ötesi İşbirliği Daire Başkanlığı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9391317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391" y="398161"/>
            <a:ext cx="2139073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323" y="168976"/>
            <a:ext cx="1296144" cy="903600"/>
          </a:xfrm>
          <a:prstGeom prst="rect">
            <a:avLst/>
          </a:prstGeom>
        </p:spPr>
      </p:pic>
      <p:sp>
        <p:nvSpPr>
          <p:cNvPr id="7" name="Dikdörtgen 1"/>
          <p:cNvSpPr>
            <a:spLocks noChangeArrowheads="1"/>
          </p:cNvSpPr>
          <p:nvPr/>
        </p:nvSpPr>
        <p:spPr bwMode="auto">
          <a:xfrm>
            <a:off x="1079504" y="406267"/>
            <a:ext cx="74161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Başvuru Süreci</a:t>
            </a:r>
            <a:endParaRPr lang="tr-TR" altLang="tr-TR" sz="2400" b="1" dirty="0">
              <a:solidFill>
                <a:srgbClr val="002060"/>
              </a:solidFill>
              <a:latin typeface="+mn-lt"/>
              <a:ea typeface="ＭＳ Ｐゴシック" panose="020B0600070205080204" pitchFamily="34" charset="-128"/>
            </a:endParaRPr>
          </a:p>
        </p:txBody>
      </p:sp>
      <p:sp>
        <p:nvSpPr>
          <p:cNvPr id="6" name="12 İçerik Yer Tutucusu"/>
          <p:cNvSpPr txBox="1">
            <a:spLocks/>
          </p:cNvSpPr>
          <p:nvPr/>
        </p:nvSpPr>
        <p:spPr bwMode="auto">
          <a:xfrm>
            <a:off x="684970" y="1412776"/>
            <a:ext cx="9067800" cy="519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/>
          <a:lstStyle>
            <a:lvl1pPr marL="307975" indent="-307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tr-TR" altLang="ro-RO" sz="2000" b="1" dirty="0" smtClean="0">
                <a:solidFill>
                  <a:srgbClr val="003399"/>
                </a:solidFill>
              </a:rPr>
              <a:t> 		 	</a:t>
            </a:r>
            <a:r>
              <a:rPr lang="tr-TR" altLang="ro-RO" sz="2000" b="1" dirty="0" err="1" smtClean="0">
                <a:solidFill>
                  <a:srgbClr val="003399"/>
                </a:solidFill>
              </a:rPr>
              <a:t>JeMS</a:t>
            </a:r>
            <a:r>
              <a:rPr lang="tr-TR" altLang="ro-RO" sz="2000" b="1" dirty="0" smtClean="0">
                <a:solidFill>
                  <a:srgbClr val="003399"/>
                </a:solidFill>
              </a:rPr>
              <a:t> Kontrol Paneli</a:t>
            </a:r>
            <a:endParaRPr lang="tr-TR" altLang="en-US" sz="2000" dirty="0" smtClean="0">
              <a:solidFill>
                <a:srgbClr val="262699"/>
              </a:solidFill>
              <a:latin typeface="Calibri" panose="020F0502020204030204" pitchFamily="34" charset="0"/>
            </a:endParaRPr>
          </a:p>
          <a:p>
            <a:pPr algn="just">
              <a:buFontTx/>
              <a:buNone/>
              <a:defRPr/>
            </a:pPr>
            <a:endParaRPr lang="tr-TR" altLang="tr-TR" sz="1800" dirty="0" smtClean="0">
              <a:solidFill>
                <a:srgbClr val="262699"/>
              </a:solidFill>
              <a:latin typeface="Calibri" panose="020F0502020204030204" pitchFamily="34" charset="0"/>
            </a:endParaRPr>
          </a:p>
          <a:p>
            <a:pPr algn="just">
              <a:buFontTx/>
              <a:buNone/>
              <a:defRPr/>
            </a:pPr>
            <a:endParaRPr lang="tr-TR" altLang="tr-TR" sz="1800" dirty="0" smtClean="0">
              <a:solidFill>
                <a:srgbClr val="262699"/>
              </a:solidFill>
              <a:latin typeface="Calibri" panose="020F0502020204030204" pitchFamily="34" charset="0"/>
            </a:endParaRPr>
          </a:p>
          <a:p>
            <a:pPr algn="just">
              <a:buFontTx/>
              <a:buNone/>
              <a:defRPr/>
            </a:pPr>
            <a:r>
              <a:rPr lang="tr-TR" altLang="tr-TR" sz="1800" dirty="0" smtClean="0">
                <a:solidFill>
                  <a:srgbClr val="262699"/>
                </a:solidFill>
                <a:latin typeface="Calibri" panose="020F0502020204030204" pitchFamily="34" charset="0"/>
              </a:rPr>
              <a:t>	</a:t>
            </a:r>
            <a:endParaRPr lang="tr-TR" altLang="tr-TR" sz="1800" dirty="0" smtClean="0">
              <a:solidFill>
                <a:srgbClr val="333399"/>
              </a:solidFill>
              <a:latin typeface="Arial" panose="020B0604020202020204" pitchFamily="34" charset="0"/>
            </a:endParaRPr>
          </a:p>
          <a:p>
            <a:pPr>
              <a:buFontTx/>
              <a:buNone/>
              <a:defRPr/>
            </a:pPr>
            <a:endParaRPr lang="tr-TR" altLang="tr-TR" sz="1800" dirty="0" smtClean="0">
              <a:solidFill>
                <a:srgbClr val="333399"/>
              </a:solidFill>
              <a:latin typeface="Arial" panose="020B0604020202020204" pitchFamily="34" charset="0"/>
            </a:endParaRPr>
          </a:p>
          <a:p>
            <a:pPr>
              <a:buFontTx/>
              <a:buNone/>
              <a:defRPr/>
            </a:pPr>
            <a:endParaRPr lang="tr-TR" altLang="tr-TR" sz="1800" dirty="0" smtClean="0">
              <a:solidFill>
                <a:srgbClr val="333399"/>
              </a:solidFill>
              <a:latin typeface="Arial" panose="020B0604020202020204" pitchFamily="34" charset="0"/>
            </a:endParaRPr>
          </a:p>
          <a:p>
            <a:pPr>
              <a:buFontTx/>
              <a:buNone/>
              <a:defRPr/>
            </a:pPr>
            <a:endParaRPr lang="tr-TR" altLang="tr-TR" sz="1800" dirty="0" smtClean="0">
              <a:solidFill>
                <a:srgbClr val="333399"/>
              </a:solidFill>
              <a:latin typeface="Arial" panose="020B0604020202020204" pitchFamily="34" charset="0"/>
            </a:endParaRPr>
          </a:p>
          <a:p>
            <a:pPr>
              <a:buFontTx/>
              <a:buNone/>
              <a:defRPr/>
            </a:pPr>
            <a:endParaRPr lang="tr-TR" altLang="tr-TR" sz="3500" dirty="0" smtClean="0">
              <a:solidFill>
                <a:srgbClr val="333399"/>
              </a:solidFill>
              <a:latin typeface="Arial" panose="020B0604020202020204" pitchFamily="34" charset="0"/>
            </a:endParaRPr>
          </a:p>
          <a:p>
            <a:pPr>
              <a:buFontTx/>
              <a:buNone/>
              <a:defRPr/>
            </a:pPr>
            <a:r>
              <a:rPr lang="tr-TR" altLang="tr-TR" sz="3500" dirty="0" smtClean="0">
                <a:solidFill>
                  <a:srgbClr val="333399"/>
                </a:solidFill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2" name="Resim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1831322"/>
            <a:ext cx="7704856" cy="4333982"/>
          </a:xfrm>
          <a:prstGeom prst="rect">
            <a:avLst/>
          </a:prstGeom>
        </p:spPr>
      </p:pic>
      <p:sp>
        <p:nvSpPr>
          <p:cNvPr id="8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5344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/>
              <a:t>Sınır Ötesi İşbirliği Daire Başkanlığı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925063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ikdörtgen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079157" y="406405"/>
            <a:ext cx="7416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  <a:cs typeface="Arial" panose="020B0604020202020204" pitchFamily="34" charset="0"/>
              </a:rPr>
              <a:t>Program </a:t>
            </a:r>
            <a:r>
              <a:rPr lang="tr-TR" altLang="tr-TR" sz="2400" b="1" dirty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  <a:cs typeface="Arial" panose="020B0604020202020204" pitchFamily="34" charset="0"/>
              </a:rPr>
              <a:t>Alanı</a:t>
            </a:r>
          </a:p>
        </p:txBody>
      </p:sp>
      <p:sp>
        <p:nvSpPr>
          <p:cNvPr id="10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391" y="398161"/>
            <a:ext cx="2139073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Resim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568" y="1431212"/>
            <a:ext cx="5904736" cy="3221924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Metin kutusu 12"/>
          <p:cNvSpPr txBox="1"/>
          <p:nvPr/>
        </p:nvSpPr>
        <p:spPr>
          <a:xfrm>
            <a:off x="755576" y="4604876"/>
            <a:ext cx="81369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None/>
              <a:defRPr/>
            </a:pPr>
            <a:r>
              <a:rPr lang="tr-TR" altLang="tr-TR" sz="1400" b="1" dirty="0" smtClean="0">
                <a:solidFill>
                  <a:srgbClr val="262699"/>
                </a:solidFill>
              </a:rPr>
              <a:t>Yunanistan</a:t>
            </a:r>
            <a:r>
              <a:rPr lang="en-GB" altLang="tr-TR" sz="1400" b="1" dirty="0" smtClean="0">
                <a:solidFill>
                  <a:srgbClr val="262699"/>
                </a:solidFill>
              </a:rPr>
              <a:t>: </a:t>
            </a:r>
            <a:r>
              <a:rPr lang="tr-TR" altLang="tr-TR" sz="1400" dirty="0" smtClean="0">
                <a:solidFill>
                  <a:srgbClr val="262699"/>
                </a:solidFill>
              </a:rPr>
              <a:t>Orta Makedonya</a:t>
            </a:r>
            <a:r>
              <a:rPr lang="en-GB" altLang="tr-TR" sz="1400" dirty="0" smtClean="0">
                <a:solidFill>
                  <a:srgbClr val="262699"/>
                </a:solidFill>
              </a:rPr>
              <a:t>, </a:t>
            </a:r>
            <a:r>
              <a:rPr lang="tr-TR" altLang="tr-TR" sz="1400" dirty="0" smtClean="0">
                <a:solidFill>
                  <a:srgbClr val="262699"/>
                </a:solidFill>
              </a:rPr>
              <a:t>Doğu Makedonya-Batı </a:t>
            </a:r>
            <a:r>
              <a:rPr lang="en-GB" altLang="tr-TR" sz="1400" dirty="0" smtClean="0">
                <a:solidFill>
                  <a:srgbClr val="262699"/>
                </a:solidFill>
              </a:rPr>
              <a:t>T</a:t>
            </a:r>
            <a:r>
              <a:rPr lang="tr-TR" altLang="tr-TR" sz="1400" dirty="0" err="1" smtClean="0">
                <a:solidFill>
                  <a:srgbClr val="262699"/>
                </a:solidFill>
              </a:rPr>
              <a:t>rakya</a:t>
            </a:r>
            <a:r>
              <a:rPr lang="en-GB" altLang="tr-TR" sz="1400" dirty="0" smtClean="0">
                <a:solidFill>
                  <a:srgbClr val="262699"/>
                </a:solidFill>
              </a:rPr>
              <a:t>; </a:t>
            </a:r>
          </a:p>
          <a:p>
            <a:pPr>
              <a:buFontTx/>
              <a:buNone/>
              <a:defRPr/>
            </a:pPr>
            <a:r>
              <a:rPr lang="en-GB" altLang="tr-TR" sz="1400" b="1" dirty="0" smtClean="0">
                <a:solidFill>
                  <a:srgbClr val="262699"/>
                </a:solidFill>
              </a:rPr>
              <a:t>Roman</a:t>
            </a:r>
            <a:r>
              <a:rPr lang="tr-TR" altLang="tr-TR" sz="1400" b="1" dirty="0">
                <a:solidFill>
                  <a:srgbClr val="262699"/>
                </a:solidFill>
              </a:rPr>
              <a:t>y</a:t>
            </a:r>
            <a:r>
              <a:rPr lang="en-GB" altLang="tr-TR" sz="1400" b="1" dirty="0">
                <a:solidFill>
                  <a:srgbClr val="262699"/>
                </a:solidFill>
              </a:rPr>
              <a:t>a</a:t>
            </a:r>
            <a:r>
              <a:rPr lang="en-GB" altLang="tr-TR" sz="1400" dirty="0">
                <a:solidFill>
                  <a:srgbClr val="262699"/>
                </a:solidFill>
              </a:rPr>
              <a:t>: </a:t>
            </a:r>
            <a:r>
              <a:rPr lang="tr-TR" altLang="tr-TR" sz="1400" dirty="0">
                <a:solidFill>
                  <a:srgbClr val="262699"/>
                </a:solidFill>
              </a:rPr>
              <a:t>Güneydoğu bölgesi</a:t>
            </a:r>
            <a:r>
              <a:rPr lang="en-GB" altLang="tr-TR" sz="1400" dirty="0">
                <a:solidFill>
                  <a:srgbClr val="262699"/>
                </a:solidFill>
              </a:rPr>
              <a:t>; </a:t>
            </a:r>
            <a:endParaRPr lang="tr-TR" altLang="tr-TR" sz="1400" dirty="0">
              <a:solidFill>
                <a:srgbClr val="262699"/>
              </a:solidFill>
            </a:endParaRPr>
          </a:p>
          <a:p>
            <a:pPr>
              <a:buFontTx/>
              <a:buNone/>
              <a:defRPr/>
            </a:pPr>
            <a:r>
              <a:rPr lang="en-GB" altLang="tr-TR" sz="1400" b="1" dirty="0" err="1">
                <a:solidFill>
                  <a:srgbClr val="262699"/>
                </a:solidFill>
              </a:rPr>
              <a:t>Ukra</a:t>
            </a:r>
            <a:r>
              <a:rPr lang="tr-TR" altLang="tr-TR" sz="1400" b="1" dirty="0">
                <a:solidFill>
                  <a:srgbClr val="262699"/>
                </a:solidFill>
              </a:rPr>
              <a:t>y</a:t>
            </a:r>
            <a:r>
              <a:rPr lang="en-GB" altLang="tr-TR" sz="1400" b="1" dirty="0">
                <a:solidFill>
                  <a:srgbClr val="262699"/>
                </a:solidFill>
              </a:rPr>
              <a:t>n</a:t>
            </a:r>
            <a:r>
              <a:rPr lang="tr-TR" altLang="tr-TR" sz="1400" b="1" dirty="0">
                <a:solidFill>
                  <a:srgbClr val="262699"/>
                </a:solidFill>
              </a:rPr>
              <a:t>a</a:t>
            </a:r>
            <a:r>
              <a:rPr lang="en-GB" altLang="tr-TR" sz="1400" b="1" dirty="0">
                <a:solidFill>
                  <a:srgbClr val="262699"/>
                </a:solidFill>
              </a:rPr>
              <a:t>:</a:t>
            </a:r>
            <a:r>
              <a:rPr lang="en-GB" altLang="tr-TR" sz="1400" dirty="0">
                <a:solidFill>
                  <a:srgbClr val="262699"/>
                </a:solidFill>
              </a:rPr>
              <a:t> Odes</a:t>
            </a:r>
            <a:r>
              <a:rPr lang="tr-TR" altLang="tr-TR" sz="1400" dirty="0">
                <a:solidFill>
                  <a:srgbClr val="262699"/>
                </a:solidFill>
              </a:rPr>
              <a:t>s</a:t>
            </a:r>
            <a:r>
              <a:rPr lang="en-GB" altLang="tr-TR" sz="1400" dirty="0">
                <a:solidFill>
                  <a:srgbClr val="262699"/>
                </a:solidFill>
              </a:rPr>
              <a:t>a, Mykolaiv, Kherson, </a:t>
            </a:r>
            <a:r>
              <a:rPr lang="en-GB" altLang="tr-TR" sz="1400" dirty="0" err="1" smtClean="0">
                <a:solidFill>
                  <a:srgbClr val="262699"/>
                </a:solidFill>
              </a:rPr>
              <a:t>Zapor</a:t>
            </a:r>
            <a:r>
              <a:rPr lang="tr-TR" altLang="tr-TR" sz="1400" dirty="0" err="1" smtClean="0">
                <a:solidFill>
                  <a:srgbClr val="262699"/>
                </a:solidFill>
              </a:rPr>
              <a:t>ihzhia</a:t>
            </a:r>
            <a:r>
              <a:rPr lang="en-GB" altLang="tr-TR" sz="1400" dirty="0" smtClean="0">
                <a:solidFill>
                  <a:srgbClr val="262699"/>
                </a:solidFill>
              </a:rPr>
              <a:t> </a:t>
            </a:r>
            <a:r>
              <a:rPr lang="tr-TR" altLang="tr-TR" sz="1400" dirty="0">
                <a:solidFill>
                  <a:srgbClr val="262699"/>
                </a:solidFill>
              </a:rPr>
              <a:t>ve</a:t>
            </a:r>
            <a:r>
              <a:rPr lang="en-GB" altLang="tr-TR" sz="1400" dirty="0">
                <a:solidFill>
                  <a:srgbClr val="262699"/>
                </a:solidFill>
              </a:rPr>
              <a:t> Donetsk </a:t>
            </a:r>
            <a:r>
              <a:rPr lang="en-GB" altLang="tr-TR" sz="1400" dirty="0" smtClean="0">
                <a:solidFill>
                  <a:srgbClr val="262699"/>
                </a:solidFill>
              </a:rPr>
              <a:t>Oblast; </a:t>
            </a:r>
            <a:endParaRPr lang="en-GB" altLang="tr-TR" sz="1400" dirty="0">
              <a:solidFill>
                <a:srgbClr val="262699"/>
              </a:solidFill>
            </a:endParaRPr>
          </a:p>
          <a:p>
            <a:pPr>
              <a:buFontTx/>
              <a:buNone/>
              <a:defRPr/>
            </a:pPr>
            <a:r>
              <a:rPr lang="tr-TR" altLang="tr-TR" sz="1400" b="1" dirty="0" smtClean="0">
                <a:solidFill>
                  <a:srgbClr val="262699"/>
                </a:solidFill>
              </a:rPr>
              <a:t>Gürcistan</a:t>
            </a:r>
            <a:r>
              <a:rPr lang="tr-TR" altLang="tr-TR" sz="1400" b="1" dirty="0">
                <a:solidFill>
                  <a:srgbClr val="262699"/>
                </a:solidFill>
              </a:rPr>
              <a:t>, Moldova</a:t>
            </a:r>
            <a:r>
              <a:rPr lang="en-GB" altLang="tr-TR" sz="1400" b="1" dirty="0">
                <a:solidFill>
                  <a:srgbClr val="262699"/>
                </a:solidFill>
              </a:rPr>
              <a:t> </a:t>
            </a:r>
            <a:r>
              <a:rPr lang="en-GB" altLang="tr-TR" sz="1400" dirty="0">
                <a:solidFill>
                  <a:srgbClr val="262699"/>
                </a:solidFill>
              </a:rPr>
              <a:t>– </a:t>
            </a:r>
            <a:r>
              <a:rPr lang="tr-TR" altLang="tr-TR" sz="1400" dirty="0">
                <a:solidFill>
                  <a:srgbClr val="262699"/>
                </a:solidFill>
              </a:rPr>
              <a:t>tüm </a:t>
            </a:r>
            <a:r>
              <a:rPr lang="tr-TR" altLang="tr-TR" sz="1400" dirty="0" smtClean="0">
                <a:solidFill>
                  <a:srgbClr val="262699"/>
                </a:solidFill>
              </a:rPr>
              <a:t>bölgeler</a:t>
            </a:r>
          </a:p>
          <a:p>
            <a:pPr>
              <a:defRPr/>
            </a:pPr>
            <a:r>
              <a:rPr lang="tr-TR" sz="1400" b="1" dirty="0" smtClean="0">
                <a:solidFill>
                  <a:srgbClr val="262699"/>
                </a:solidFill>
              </a:rPr>
              <a:t>Türkiye</a:t>
            </a:r>
            <a:r>
              <a:rPr lang="en-GB" altLang="tr-TR" sz="1400" dirty="0">
                <a:solidFill>
                  <a:srgbClr val="262699"/>
                </a:solidFill>
              </a:rPr>
              <a:t>TR21 (</a:t>
            </a:r>
            <a:r>
              <a:rPr lang="en-GB" altLang="tr-TR" sz="1400" dirty="0" err="1">
                <a:solidFill>
                  <a:srgbClr val="262699"/>
                </a:solidFill>
              </a:rPr>
              <a:t>Tekirdağ</a:t>
            </a:r>
            <a:r>
              <a:rPr lang="en-GB" altLang="tr-TR" sz="1400" dirty="0">
                <a:solidFill>
                  <a:srgbClr val="262699"/>
                </a:solidFill>
              </a:rPr>
              <a:t>, Edirne, </a:t>
            </a:r>
            <a:r>
              <a:rPr lang="en-GB" altLang="tr-TR" sz="1400" dirty="0" err="1">
                <a:solidFill>
                  <a:srgbClr val="262699"/>
                </a:solidFill>
              </a:rPr>
              <a:t>Kırklareli</a:t>
            </a:r>
            <a:r>
              <a:rPr lang="en-GB" altLang="tr-TR" sz="1400" dirty="0">
                <a:solidFill>
                  <a:srgbClr val="262699"/>
                </a:solidFill>
              </a:rPr>
              <a:t>),</a:t>
            </a:r>
            <a:r>
              <a:rPr lang="tr-TR" altLang="tr-TR" sz="1400" dirty="0">
                <a:solidFill>
                  <a:srgbClr val="262699"/>
                </a:solidFill>
              </a:rPr>
              <a:t> </a:t>
            </a:r>
            <a:r>
              <a:rPr lang="en-GB" altLang="tr-TR" sz="1400" dirty="0">
                <a:solidFill>
                  <a:srgbClr val="262699"/>
                </a:solidFill>
              </a:rPr>
              <a:t>TR10 (İstanbul), TR42</a:t>
            </a:r>
            <a:r>
              <a:rPr lang="tr-TR" altLang="tr-TR" sz="1400" dirty="0">
                <a:solidFill>
                  <a:srgbClr val="262699"/>
                </a:solidFill>
              </a:rPr>
              <a:t> </a:t>
            </a:r>
            <a:r>
              <a:rPr lang="en-GB" altLang="tr-TR" sz="1400" dirty="0">
                <a:solidFill>
                  <a:srgbClr val="262699"/>
                </a:solidFill>
              </a:rPr>
              <a:t>(</a:t>
            </a:r>
            <a:r>
              <a:rPr lang="en-GB" altLang="tr-TR" sz="1400" dirty="0" err="1">
                <a:solidFill>
                  <a:srgbClr val="262699"/>
                </a:solidFill>
              </a:rPr>
              <a:t>Kocaeli</a:t>
            </a:r>
            <a:r>
              <a:rPr lang="en-GB" altLang="tr-TR" sz="1400" dirty="0">
                <a:solidFill>
                  <a:srgbClr val="262699"/>
                </a:solidFill>
              </a:rPr>
              <a:t>,</a:t>
            </a:r>
            <a:r>
              <a:rPr lang="tr-TR" altLang="tr-TR" sz="1400" dirty="0">
                <a:solidFill>
                  <a:srgbClr val="262699"/>
                </a:solidFill>
              </a:rPr>
              <a:t> </a:t>
            </a:r>
            <a:r>
              <a:rPr lang="en-GB" altLang="tr-TR" sz="1400" dirty="0" err="1">
                <a:solidFill>
                  <a:srgbClr val="262699"/>
                </a:solidFill>
              </a:rPr>
              <a:t>Sakarya</a:t>
            </a:r>
            <a:r>
              <a:rPr lang="en-GB" altLang="tr-TR" sz="1400" dirty="0">
                <a:solidFill>
                  <a:srgbClr val="262699"/>
                </a:solidFill>
              </a:rPr>
              <a:t>, </a:t>
            </a:r>
            <a:r>
              <a:rPr lang="en-GB" altLang="tr-TR" sz="1400" dirty="0" err="1">
                <a:solidFill>
                  <a:srgbClr val="262699"/>
                </a:solidFill>
              </a:rPr>
              <a:t>Düzce</a:t>
            </a:r>
            <a:r>
              <a:rPr lang="en-GB" altLang="tr-TR" sz="1400" dirty="0">
                <a:solidFill>
                  <a:srgbClr val="262699"/>
                </a:solidFill>
              </a:rPr>
              <a:t>, </a:t>
            </a:r>
            <a:r>
              <a:rPr lang="en-GB" altLang="tr-TR" sz="1400" dirty="0" err="1">
                <a:solidFill>
                  <a:srgbClr val="262699"/>
                </a:solidFill>
              </a:rPr>
              <a:t>Bolu</a:t>
            </a:r>
            <a:r>
              <a:rPr lang="en-GB" altLang="tr-TR" sz="1400" dirty="0">
                <a:solidFill>
                  <a:srgbClr val="262699"/>
                </a:solidFill>
              </a:rPr>
              <a:t>, </a:t>
            </a:r>
            <a:r>
              <a:rPr lang="en-GB" altLang="tr-TR" sz="1400" dirty="0" err="1">
                <a:solidFill>
                  <a:srgbClr val="262699"/>
                </a:solidFill>
              </a:rPr>
              <a:t>Yalova</a:t>
            </a:r>
            <a:r>
              <a:rPr lang="en-GB" altLang="tr-TR" sz="1400" dirty="0">
                <a:solidFill>
                  <a:srgbClr val="262699"/>
                </a:solidFill>
              </a:rPr>
              <a:t>), TR81</a:t>
            </a:r>
            <a:r>
              <a:rPr lang="tr-TR" altLang="tr-TR" sz="1400" dirty="0">
                <a:solidFill>
                  <a:srgbClr val="262699"/>
                </a:solidFill>
              </a:rPr>
              <a:t> </a:t>
            </a:r>
            <a:r>
              <a:rPr lang="en-GB" altLang="tr-TR" sz="1400" dirty="0">
                <a:solidFill>
                  <a:srgbClr val="262699"/>
                </a:solidFill>
              </a:rPr>
              <a:t>(</a:t>
            </a:r>
            <a:r>
              <a:rPr lang="en-GB" altLang="tr-TR" sz="1400" dirty="0" err="1">
                <a:solidFill>
                  <a:srgbClr val="262699"/>
                </a:solidFill>
              </a:rPr>
              <a:t>Zonguldak</a:t>
            </a:r>
            <a:r>
              <a:rPr lang="en-GB" altLang="tr-TR" sz="1400" dirty="0">
                <a:solidFill>
                  <a:srgbClr val="262699"/>
                </a:solidFill>
              </a:rPr>
              <a:t>, </a:t>
            </a:r>
            <a:r>
              <a:rPr lang="en-GB" altLang="tr-TR" sz="1400" dirty="0" err="1">
                <a:solidFill>
                  <a:srgbClr val="262699"/>
                </a:solidFill>
              </a:rPr>
              <a:t>Karabük</a:t>
            </a:r>
            <a:r>
              <a:rPr lang="en-GB" altLang="tr-TR" sz="1400" dirty="0">
                <a:solidFill>
                  <a:srgbClr val="262699"/>
                </a:solidFill>
              </a:rPr>
              <a:t>, </a:t>
            </a:r>
            <a:r>
              <a:rPr lang="en-GB" altLang="tr-TR" sz="1400" dirty="0" err="1">
                <a:solidFill>
                  <a:srgbClr val="262699"/>
                </a:solidFill>
              </a:rPr>
              <a:t>Bartın</a:t>
            </a:r>
            <a:r>
              <a:rPr lang="en-GB" altLang="tr-TR" sz="1400" dirty="0">
                <a:solidFill>
                  <a:srgbClr val="262699"/>
                </a:solidFill>
              </a:rPr>
              <a:t>), TR82 (</a:t>
            </a:r>
            <a:r>
              <a:rPr lang="en-GB" altLang="tr-TR" sz="1400" dirty="0" err="1">
                <a:solidFill>
                  <a:srgbClr val="262699"/>
                </a:solidFill>
              </a:rPr>
              <a:t>Kastamonu</a:t>
            </a:r>
            <a:r>
              <a:rPr lang="en-GB" altLang="tr-TR" sz="1400" dirty="0">
                <a:solidFill>
                  <a:srgbClr val="262699"/>
                </a:solidFill>
              </a:rPr>
              <a:t>,</a:t>
            </a:r>
            <a:r>
              <a:rPr lang="tr-TR" altLang="tr-TR" sz="1400" dirty="0">
                <a:solidFill>
                  <a:srgbClr val="262699"/>
                </a:solidFill>
              </a:rPr>
              <a:t> </a:t>
            </a:r>
            <a:r>
              <a:rPr lang="en-GB" altLang="tr-TR" sz="1400" dirty="0" err="1">
                <a:solidFill>
                  <a:srgbClr val="262699"/>
                </a:solidFill>
              </a:rPr>
              <a:t>Çankırı</a:t>
            </a:r>
            <a:r>
              <a:rPr lang="en-GB" altLang="tr-TR" sz="1400" dirty="0">
                <a:solidFill>
                  <a:srgbClr val="262699"/>
                </a:solidFill>
              </a:rPr>
              <a:t>,</a:t>
            </a:r>
            <a:r>
              <a:rPr lang="tr-TR" altLang="tr-TR" sz="1400" dirty="0">
                <a:solidFill>
                  <a:srgbClr val="262699"/>
                </a:solidFill>
              </a:rPr>
              <a:t> </a:t>
            </a:r>
            <a:r>
              <a:rPr lang="en-GB" altLang="tr-TR" sz="1400" dirty="0" err="1">
                <a:solidFill>
                  <a:srgbClr val="262699"/>
                </a:solidFill>
              </a:rPr>
              <a:t>Sinop</a:t>
            </a:r>
            <a:r>
              <a:rPr lang="en-GB" altLang="tr-TR" sz="1400" dirty="0">
                <a:solidFill>
                  <a:srgbClr val="262699"/>
                </a:solidFill>
              </a:rPr>
              <a:t>), TR83 (Samsun, </a:t>
            </a:r>
            <a:r>
              <a:rPr lang="en-GB" altLang="tr-TR" sz="1400" dirty="0" err="1">
                <a:solidFill>
                  <a:srgbClr val="262699"/>
                </a:solidFill>
              </a:rPr>
              <a:t>Tokat</a:t>
            </a:r>
            <a:r>
              <a:rPr lang="en-GB" altLang="tr-TR" sz="1400" dirty="0">
                <a:solidFill>
                  <a:srgbClr val="262699"/>
                </a:solidFill>
              </a:rPr>
              <a:t>, </a:t>
            </a:r>
            <a:r>
              <a:rPr lang="en-GB" altLang="tr-TR" sz="1400" dirty="0" err="1">
                <a:solidFill>
                  <a:srgbClr val="262699"/>
                </a:solidFill>
              </a:rPr>
              <a:t>Çorum</a:t>
            </a:r>
            <a:r>
              <a:rPr lang="en-GB" altLang="tr-TR" sz="1400" dirty="0">
                <a:solidFill>
                  <a:srgbClr val="262699"/>
                </a:solidFill>
              </a:rPr>
              <a:t>, </a:t>
            </a:r>
            <a:r>
              <a:rPr lang="en-GB" altLang="tr-TR" sz="1400" dirty="0" err="1">
                <a:solidFill>
                  <a:srgbClr val="262699"/>
                </a:solidFill>
              </a:rPr>
              <a:t>Amasya</a:t>
            </a:r>
            <a:r>
              <a:rPr lang="en-GB" altLang="tr-TR" sz="1400" dirty="0">
                <a:solidFill>
                  <a:srgbClr val="262699"/>
                </a:solidFill>
              </a:rPr>
              <a:t>)</a:t>
            </a:r>
            <a:r>
              <a:rPr lang="tr-TR" altLang="tr-TR" sz="1400" dirty="0">
                <a:solidFill>
                  <a:srgbClr val="262699"/>
                </a:solidFill>
              </a:rPr>
              <a:t>, </a:t>
            </a:r>
            <a:r>
              <a:rPr lang="en-GB" altLang="tr-TR" sz="1400" dirty="0">
                <a:solidFill>
                  <a:srgbClr val="262699"/>
                </a:solidFill>
              </a:rPr>
              <a:t>TR90 (Trabzon,</a:t>
            </a:r>
            <a:r>
              <a:rPr lang="tr-TR" altLang="tr-TR" sz="1400" dirty="0">
                <a:solidFill>
                  <a:srgbClr val="262699"/>
                </a:solidFill>
              </a:rPr>
              <a:t> </a:t>
            </a:r>
            <a:r>
              <a:rPr lang="en-GB" altLang="tr-TR" sz="1400" dirty="0" err="1">
                <a:solidFill>
                  <a:srgbClr val="262699"/>
                </a:solidFill>
              </a:rPr>
              <a:t>Ordu</a:t>
            </a:r>
            <a:r>
              <a:rPr lang="en-GB" altLang="tr-TR" sz="1400" dirty="0">
                <a:solidFill>
                  <a:srgbClr val="262699"/>
                </a:solidFill>
              </a:rPr>
              <a:t>, </a:t>
            </a:r>
            <a:r>
              <a:rPr lang="en-GB" altLang="tr-TR" sz="1400" dirty="0" err="1">
                <a:solidFill>
                  <a:srgbClr val="262699"/>
                </a:solidFill>
              </a:rPr>
              <a:t>Giresun</a:t>
            </a:r>
            <a:r>
              <a:rPr lang="en-GB" altLang="tr-TR" sz="1400" dirty="0">
                <a:solidFill>
                  <a:srgbClr val="262699"/>
                </a:solidFill>
              </a:rPr>
              <a:t>, </a:t>
            </a:r>
            <a:r>
              <a:rPr lang="en-GB" altLang="tr-TR" sz="1400" dirty="0" err="1">
                <a:solidFill>
                  <a:srgbClr val="262699"/>
                </a:solidFill>
              </a:rPr>
              <a:t>Rize</a:t>
            </a:r>
            <a:r>
              <a:rPr lang="en-GB" altLang="tr-TR" sz="1400" dirty="0">
                <a:solidFill>
                  <a:srgbClr val="262699"/>
                </a:solidFill>
              </a:rPr>
              <a:t>, </a:t>
            </a:r>
            <a:r>
              <a:rPr lang="en-GB" altLang="tr-TR" sz="1400" dirty="0" err="1">
                <a:solidFill>
                  <a:srgbClr val="262699"/>
                </a:solidFill>
              </a:rPr>
              <a:t>Artvin</a:t>
            </a:r>
            <a:r>
              <a:rPr lang="en-GB" altLang="tr-TR" sz="1400" dirty="0">
                <a:solidFill>
                  <a:srgbClr val="262699"/>
                </a:solidFill>
              </a:rPr>
              <a:t>, </a:t>
            </a:r>
            <a:r>
              <a:rPr lang="en-GB" altLang="tr-TR" sz="1400" dirty="0" err="1">
                <a:solidFill>
                  <a:srgbClr val="262699"/>
                </a:solidFill>
              </a:rPr>
              <a:t>Gümüşhane</a:t>
            </a:r>
            <a:r>
              <a:rPr lang="en-GB" altLang="tr-TR" sz="1400" dirty="0">
                <a:solidFill>
                  <a:srgbClr val="262699"/>
                </a:solidFill>
              </a:rPr>
              <a:t>)</a:t>
            </a:r>
            <a:r>
              <a:rPr lang="tr-TR" altLang="tr-TR" sz="1400" dirty="0">
                <a:solidFill>
                  <a:srgbClr val="262699"/>
                </a:solidFill>
              </a:rPr>
              <a:t>;</a:t>
            </a:r>
            <a:endParaRPr lang="en-GB" altLang="tr-TR" sz="1400" dirty="0">
              <a:solidFill>
                <a:srgbClr val="262699"/>
              </a:solidFill>
            </a:endParaRPr>
          </a:p>
          <a:p>
            <a:pPr>
              <a:buFontTx/>
              <a:buNone/>
              <a:defRPr/>
            </a:pPr>
            <a:endParaRPr lang="tr-TR" sz="1400" b="1" dirty="0"/>
          </a:p>
        </p:txBody>
      </p:sp>
      <p:sp>
        <p:nvSpPr>
          <p:cNvPr id="7" name="Veri Yer Tutucusu 3"/>
          <p:cNvSpPr>
            <a:spLocks noGrp="1"/>
          </p:cNvSpPr>
          <p:nvPr>
            <p:ph type="dt" sz="half" idx="2"/>
          </p:nvPr>
        </p:nvSpPr>
        <p:spPr>
          <a:xfrm>
            <a:off x="804468" y="6519742"/>
            <a:ext cx="1814041" cy="2295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r>
              <a:rPr lang="tr-TR" dirty="0" smtClean="0">
                <a:solidFill>
                  <a:prstClr val="black">
                    <a:tint val="75000"/>
                  </a:prstClr>
                </a:solidFill>
              </a:rPr>
              <a:t>03.04.2023</a:t>
            </a:r>
            <a:endParaRPr lang="tr-T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98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391" y="398161"/>
            <a:ext cx="2139073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323" y="168976"/>
            <a:ext cx="1296144" cy="903600"/>
          </a:xfrm>
          <a:prstGeom prst="rect">
            <a:avLst/>
          </a:prstGeom>
        </p:spPr>
      </p:pic>
      <p:sp>
        <p:nvSpPr>
          <p:cNvPr id="7" name="Dikdörtgen 1"/>
          <p:cNvSpPr>
            <a:spLocks noChangeArrowheads="1"/>
          </p:cNvSpPr>
          <p:nvPr/>
        </p:nvSpPr>
        <p:spPr bwMode="auto">
          <a:xfrm>
            <a:off x="1079504" y="406267"/>
            <a:ext cx="74161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Devlet Desteği Kuralları</a:t>
            </a:r>
            <a:endParaRPr lang="tr-TR" altLang="tr-TR" sz="2400" b="1" dirty="0">
              <a:solidFill>
                <a:srgbClr val="002060"/>
              </a:solidFill>
              <a:latin typeface="+mn-lt"/>
              <a:ea typeface="ＭＳ Ｐゴシック" panose="020B0600070205080204" pitchFamily="34" charset="-128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39552" y="1600200"/>
            <a:ext cx="8280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/>
          <a:lstStyle>
            <a:lvl1pPr marL="307975" indent="-307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just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tr-TR" altLang="tr-TR" sz="20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H</a:t>
            </a:r>
            <a:r>
              <a:rPr lang="en-GB" altLang="tr-TR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azırla</a:t>
            </a:r>
            <a:r>
              <a:rPr lang="tr-TR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nacak</a:t>
            </a:r>
            <a:r>
              <a:rPr lang="en-GB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 </a:t>
            </a:r>
            <a:r>
              <a:rPr lang="en-GB" altLang="tr-TR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projelerde</a:t>
            </a:r>
            <a:r>
              <a:rPr lang="en-GB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 </a:t>
            </a:r>
            <a:r>
              <a:rPr lang="en-GB" altLang="tr-TR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devlet</a:t>
            </a:r>
            <a:r>
              <a:rPr lang="en-GB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 </a:t>
            </a:r>
            <a:r>
              <a:rPr lang="en-GB" altLang="tr-TR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desteği</a:t>
            </a:r>
            <a:r>
              <a:rPr lang="en-GB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 </a:t>
            </a:r>
            <a:r>
              <a:rPr lang="en-GB" altLang="tr-TR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niteliği</a:t>
            </a:r>
            <a:r>
              <a:rPr lang="en-GB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 </a:t>
            </a:r>
            <a:r>
              <a:rPr lang="en-GB" altLang="tr-TR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arz</a:t>
            </a:r>
            <a:r>
              <a:rPr lang="en-GB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 </a:t>
            </a:r>
            <a:r>
              <a:rPr lang="en-GB" altLang="tr-TR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edecek</a:t>
            </a:r>
            <a:r>
              <a:rPr lang="tr-TR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 </a:t>
            </a:r>
            <a:r>
              <a:rPr lang="en-GB" altLang="tr-TR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tedbirlere</a:t>
            </a:r>
            <a:r>
              <a:rPr lang="en-GB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 </a:t>
            </a:r>
            <a:r>
              <a:rPr lang="en-GB" altLang="tr-TR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ilişkin</a:t>
            </a:r>
            <a:r>
              <a:rPr lang="en-GB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 </a:t>
            </a:r>
            <a:r>
              <a:rPr lang="en-GB" altLang="tr-TR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faaliyetlerin</a:t>
            </a:r>
            <a:r>
              <a:rPr lang="en-GB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 </a:t>
            </a:r>
            <a:r>
              <a:rPr lang="en-GB" altLang="tr-TR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yer</a:t>
            </a:r>
            <a:r>
              <a:rPr lang="en-GB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 </a:t>
            </a:r>
            <a:r>
              <a:rPr lang="en-GB" altLang="tr-TR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almaması</a:t>
            </a:r>
            <a:r>
              <a:rPr lang="tr-TR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 </a:t>
            </a:r>
            <a:r>
              <a:rPr lang="en-GB" altLang="tr-TR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gerekmektedir</a:t>
            </a:r>
            <a:r>
              <a:rPr lang="en-GB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.</a:t>
            </a:r>
            <a:endParaRPr lang="tr-TR" altLang="tr-TR" sz="2000" dirty="0">
              <a:solidFill>
                <a:schemeClr val="tx2"/>
              </a:solidFill>
              <a:latin typeface="Calibri" panose="020F0502020204030204" pitchFamily="34" charset="0"/>
              <a:ea typeface="+mn-ea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buFontTx/>
              <a:buNone/>
            </a:pPr>
            <a:r>
              <a:rPr lang="tr-TR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	</a:t>
            </a:r>
            <a:r>
              <a:rPr lang="tr-TR" altLang="tr-TR" sz="2000" b="1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Devlet Desteğinin Unsurları: </a:t>
            </a:r>
            <a:r>
              <a:rPr lang="en-GB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her </a:t>
            </a:r>
            <a:r>
              <a:rPr lang="en-GB" altLang="tr-TR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türlü</a:t>
            </a:r>
            <a:r>
              <a:rPr lang="en-GB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 </a:t>
            </a:r>
            <a:r>
              <a:rPr lang="en-GB" altLang="tr-TR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kamu</a:t>
            </a:r>
            <a:r>
              <a:rPr lang="en-GB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 </a:t>
            </a:r>
            <a:r>
              <a:rPr lang="en-GB" altLang="tr-TR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kaynağı</a:t>
            </a:r>
            <a:r>
              <a:rPr lang="tr-TR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 </a:t>
            </a:r>
            <a:r>
              <a:rPr lang="en-GB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+</a:t>
            </a:r>
            <a:r>
              <a:rPr lang="tr-TR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 </a:t>
            </a:r>
            <a:r>
              <a:rPr lang="en-GB" altLang="tr-TR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teşebbüs</a:t>
            </a:r>
            <a:r>
              <a:rPr lang="en-GB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 </a:t>
            </a:r>
            <a:r>
              <a:rPr lang="en-GB" altLang="tr-TR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ve</a:t>
            </a:r>
            <a:r>
              <a:rPr lang="en-GB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 </a:t>
            </a:r>
            <a:r>
              <a:rPr lang="en-GB" altLang="tr-TR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ekonomik</a:t>
            </a:r>
            <a:r>
              <a:rPr lang="en-GB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 </a:t>
            </a:r>
            <a:r>
              <a:rPr lang="en-GB" altLang="tr-TR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faaliyet</a:t>
            </a:r>
            <a:r>
              <a:rPr lang="tr-TR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 </a:t>
            </a:r>
            <a:r>
              <a:rPr lang="en-GB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+</a:t>
            </a:r>
            <a:r>
              <a:rPr lang="tr-TR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 </a:t>
            </a:r>
            <a:r>
              <a:rPr lang="en-GB" altLang="tr-TR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mali</a:t>
            </a:r>
            <a:r>
              <a:rPr lang="en-GB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 </a:t>
            </a:r>
            <a:r>
              <a:rPr lang="en-GB" altLang="tr-TR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fayda</a:t>
            </a:r>
            <a:r>
              <a:rPr lang="tr-TR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 </a:t>
            </a:r>
            <a:r>
              <a:rPr lang="en-GB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+</a:t>
            </a:r>
            <a:r>
              <a:rPr lang="tr-TR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 </a:t>
            </a:r>
            <a:r>
              <a:rPr lang="en-GB" altLang="tr-TR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seçicilik</a:t>
            </a:r>
            <a:r>
              <a:rPr lang="tr-TR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 </a:t>
            </a:r>
            <a:r>
              <a:rPr lang="en-GB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+</a:t>
            </a:r>
            <a:r>
              <a:rPr lang="tr-TR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 </a:t>
            </a:r>
            <a:r>
              <a:rPr lang="en-GB" altLang="tr-TR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ticaret</a:t>
            </a:r>
            <a:r>
              <a:rPr lang="en-GB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 </a:t>
            </a:r>
            <a:r>
              <a:rPr lang="en-GB" altLang="tr-TR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ve</a:t>
            </a:r>
            <a:r>
              <a:rPr lang="en-GB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 </a:t>
            </a:r>
            <a:r>
              <a:rPr lang="en-GB" altLang="tr-TR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rekabet</a:t>
            </a:r>
            <a:r>
              <a:rPr lang="en-GB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 </a:t>
            </a:r>
            <a:r>
              <a:rPr lang="en-GB" altLang="tr-TR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üzerinde</a:t>
            </a:r>
            <a:r>
              <a:rPr lang="en-GB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 </a:t>
            </a:r>
            <a:r>
              <a:rPr lang="en-GB" altLang="tr-TR" sz="2000" dirty="0" err="1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etki</a:t>
            </a:r>
            <a:endParaRPr lang="en-GB" altLang="tr-TR" sz="2000" dirty="0">
              <a:solidFill>
                <a:schemeClr val="tx2"/>
              </a:solidFill>
              <a:latin typeface="Calibri" panose="020F0502020204030204" pitchFamily="34" charset="0"/>
              <a:ea typeface="+mn-ea"/>
            </a:endParaRPr>
          </a:p>
          <a:p>
            <a:pPr algn="just">
              <a:spcBef>
                <a:spcPts val="600"/>
              </a:spcBef>
              <a:spcAft>
                <a:spcPts val="300"/>
              </a:spcAft>
              <a:buFontTx/>
              <a:buNone/>
            </a:pPr>
            <a:r>
              <a:rPr lang="tr-TR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	Devlet Desteğine İlişkin Örnekler: </a:t>
            </a:r>
          </a:p>
          <a:p>
            <a:pPr algn="just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tr-TR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Firmalara yönelik yatırım, araştırma ve geliştirme, eğitim gibi destekler</a:t>
            </a:r>
          </a:p>
          <a:p>
            <a:pPr algn="just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tr-TR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Ücretsiz sunulan veya sübvanse edilen danışmanlık hizmeti</a:t>
            </a:r>
          </a:p>
          <a:p>
            <a:pPr algn="just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tr-TR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Rekabetçi ihale şartlarının uygulanmaması</a:t>
            </a:r>
          </a:p>
          <a:p>
            <a:pPr algn="just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tr-TR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Ekonomik faaliyette bulunan sosyal işletmelere ve hayır kurumlarına fon/sermaye transferi</a:t>
            </a:r>
          </a:p>
          <a:p>
            <a:pPr algn="just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tr-TR" alt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Özel mülkiyete konu olan altyapı yatırımlarının kamu finansmanı imkanlarından yararlandırılması</a:t>
            </a:r>
          </a:p>
        </p:txBody>
      </p:sp>
      <p:sp>
        <p:nvSpPr>
          <p:cNvPr id="6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5344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/>
              <a:t>Sınır Ötesi İşbirliği Daire Başkanlığı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3137108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391" y="398161"/>
            <a:ext cx="2139073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323" y="168976"/>
            <a:ext cx="1296144" cy="903600"/>
          </a:xfrm>
          <a:prstGeom prst="rect">
            <a:avLst/>
          </a:prstGeom>
        </p:spPr>
      </p:pic>
      <p:sp>
        <p:nvSpPr>
          <p:cNvPr id="7" name="Dikdörtgen 1"/>
          <p:cNvSpPr>
            <a:spLocks noChangeArrowheads="1"/>
          </p:cNvSpPr>
          <p:nvPr/>
        </p:nvSpPr>
        <p:spPr bwMode="auto">
          <a:xfrm>
            <a:off x="1074377" y="476672"/>
            <a:ext cx="74161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Değerlendirme ve Seçim Süreci</a:t>
            </a:r>
            <a:endParaRPr lang="tr-TR" altLang="tr-TR" sz="2400" b="1" dirty="0">
              <a:solidFill>
                <a:srgbClr val="002060"/>
              </a:solidFill>
              <a:latin typeface="+mn-lt"/>
              <a:ea typeface="ＭＳ Ｐゴシック" panose="020B0600070205080204" pitchFamily="34" charset="-128"/>
            </a:endParaRPr>
          </a:p>
        </p:txBody>
      </p:sp>
      <p:sp>
        <p:nvSpPr>
          <p:cNvPr id="9" name="12 İçerik Yer Tutucusu"/>
          <p:cNvSpPr txBox="1">
            <a:spLocks/>
          </p:cNvSpPr>
          <p:nvPr/>
        </p:nvSpPr>
        <p:spPr bwMode="auto">
          <a:xfrm>
            <a:off x="877543" y="1988840"/>
            <a:ext cx="7820025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/>
          <a:lstStyle>
            <a:lvl1pPr marL="307975" indent="-307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FontTx/>
              <a:buNone/>
              <a:defRPr/>
            </a:pPr>
            <a:r>
              <a:rPr 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Proje başvurularının değerlendirmesi iki aşamadan oluşmaktadır: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İdari ve uygunluk değerlendirmesi – JTS ve Ulusal Otorite temsilcilerince yapılır.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Kalite (teknik) değerlendirmesi - Bağımsız değerlendiriciler tarafından yapılır.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FontTx/>
              <a:buNone/>
              <a:defRPr/>
            </a:pPr>
            <a:endParaRPr lang="tr-TR" sz="2000" dirty="0">
              <a:solidFill>
                <a:schemeClr val="tx2"/>
              </a:solidFill>
              <a:latin typeface="Calibri" panose="020F0502020204030204" pitchFamily="34" charset="0"/>
              <a:ea typeface="+mn-ea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FontTx/>
              <a:buNone/>
              <a:defRPr/>
            </a:pPr>
            <a:r>
              <a:rPr lang="tr-TR" sz="20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</a:rPr>
              <a:t>Kalite değerlendirmesi hibe rehberinde ek olarak yer alan değerlendirme puan çizelgesine göre yapılmaktadır.</a:t>
            </a:r>
            <a:endParaRPr lang="tr-TR" altLang="tr-TR" sz="2000" dirty="0">
              <a:solidFill>
                <a:schemeClr val="tx2"/>
              </a:solidFill>
              <a:latin typeface="Calibri" panose="020F0502020204030204" pitchFamily="34" charset="0"/>
              <a:ea typeface="+mn-ea"/>
            </a:endParaRPr>
          </a:p>
        </p:txBody>
      </p:sp>
      <p:sp>
        <p:nvSpPr>
          <p:cNvPr id="6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5344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/>
              <a:t>Sınır Ötesi İşbirliği Daire Başkanlığı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2702769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391" y="398161"/>
            <a:ext cx="2139073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323" y="168976"/>
            <a:ext cx="1296144" cy="903600"/>
          </a:xfrm>
          <a:prstGeom prst="rect">
            <a:avLst/>
          </a:prstGeom>
        </p:spPr>
      </p:pic>
      <p:sp>
        <p:nvSpPr>
          <p:cNvPr id="7" name="Dikdörtgen 1"/>
          <p:cNvSpPr>
            <a:spLocks noChangeArrowheads="1"/>
          </p:cNvSpPr>
          <p:nvPr/>
        </p:nvSpPr>
        <p:spPr bwMode="auto">
          <a:xfrm>
            <a:off x="1079504" y="406267"/>
            <a:ext cx="74161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Değerlendirme ve Seçim Süreci</a:t>
            </a:r>
            <a:endParaRPr lang="tr-TR" altLang="tr-TR" sz="2400" b="1" dirty="0">
              <a:solidFill>
                <a:srgbClr val="002060"/>
              </a:solidFill>
              <a:latin typeface="+mn-lt"/>
              <a:ea typeface="ＭＳ Ｐゴシック" panose="020B0600070205080204" pitchFamily="34" charset="-128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2843808" y="1916832"/>
            <a:ext cx="5778500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 algn="just" eaLnBrk="1" hangingPunct="1">
              <a:lnSpc>
                <a:spcPct val="115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tr-TR" altLang="en-US" sz="1600" b="1" kern="0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Stratejik değerlendirme kriterleri </a:t>
            </a:r>
          </a:p>
          <a:p>
            <a:pPr marL="800100" lvl="1" indent="-342900" algn="just">
              <a:spcBef>
                <a:spcPts val="600"/>
              </a:spcBef>
              <a:buFontTx/>
              <a:buAutoNum type="arabicPeriod"/>
            </a:pPr>
            <a:r>
              <a:rPr lang="tr-TR" altLang="en-US" sz="1600" b="1" kern="0" dirty="0" err="1" smtClean="0">
                <a:solidFill>
                  <a:srgbClr val="003399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İlgilik</a:t>
            </a:r>
            <a:r>
              <a:rPr lang="tr-TR" altLang="en-US" sz="1600" b="1" kern="0" dirty="0" smtClean="0">
                <a:solidFill>
                  <a:srgbClr val="003399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tr-TR" altLang="en-US" sz="1600" i="1" kern="0" dirty="0" smtClean="0">
                <a:solidFill>
                  <a:srgbClr val="003399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asgarî puan alınmazsa reddedilir</a:t>
            </a:r>
          </a:p>
          <a:p>
            <a:pPr marL="800100" lvl="1" indent="-342900" algn="just">
              <a:spcBef>
                <a:spcPts val="600"/>
              </a:spcBef>
              <a:buFontTx/>
              <a:buAutoNum type="arabicPeriod"/>
            </a:pPr>
            <a:r>
              <a:rPr lang="tr-TR" altLang="en-US" sz="1600" b="1" kern="0" dirty="0" smtClean="0">
                <a:solidFill>
                  <a:srgbClr val="003399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Tutarlılık</a:t>
            </a:r>
          </a:p>
          <a:p>
            <a:pPr marL="800100" lvl="1" indent="-342900" algn="just">
              <a:spcBef>
                <a:spcPts val="600"/>
              </a:spcBef>
              <a:buFontTx/>
              <a:buAutoNum type="arabicPeriod"/>
            </a:pPr>
            <a:r>
              <a:rPr lang="tr-TR" altLang="en-US" sz="1600" b="1" kern="0" dirty="0" smtClean="0">
                <a:solidFill>
                  <a:srgbClr val="003399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Sonuçların kalitesi</a:t>
            </a:r>
            <a:endParaRPr lang="tr-TR" altLang="en-US" sz="1600" b="1" kern="0" dirty="0">
              <a:solidFill>
                <a:srgbClr val="003399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just">
              <a:spcBef>
                <a:spcPts val="600"/>
              </a:spcBef>
              <a:buFontTx/>
              <a:buNone/>
            </a:pPr>
            <a:endParaRPr lang="tr-TR" altLang="en-US" sz="1600" b="1" kern="0" dirty="0" smtClean="0">
              <a:solidFill>
                <a:srgbClr val="FF0000"/>
              </a:solidFill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115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tr-TR" altLang="en-US" sz="1600" b="1" kern="0" dirty="0" err="1" smtClean="0">
                <a:solidFill>
                  <a:srgbClr val="FF0000"/>
                </a:solidFill>
                <a:ea typeface="ＭＳ Ｐゴシック" panose="020B0600070205080204" pitchFamily="34" charset="-128"/>
                <a:cs typeface="Times New Roman" panose="02020603050405020304" pitchFamily="18" charset="0"/>
              </a:rPr>
              <a:t>Operasyonel</a:t>
            </a:r>
            <a:r>
              <a:rPr lang="tr-TR" altLang="en-US" sz="1600" b="1" kern="0" dirty="0" smtClean="0">
                <a:solidFill>
                  <a:srgbClr val="FF0000"/>
                </a:solidFill>
                <a:ea typeface="ＭＳ Ｐゴシック" panose="020B0600070205080204" pitchFamily="34" charset="-128"/>
                <a:cs typeface="Times New Roman" panose="02020603050405020304" pitchFamily="18" charset="0"/>
              </a:rPr>
              <a:t> değerlendirme kriterleri </a:t>
            </a:r>
          </a:p>
          <a:p>
            <a:pPr lvl="1">
              <a:buFontTx/>
              <a:buNone/>
            </a:pPr>
            <a:r>
              <a:rPr lang="tr-TR" altLang="en-US" sz="1600" b="1" kern="0" dirty="0" smtClean="0">
                <a:solidFill>
                  <a:srgbClr val="003399"/>
                </a:solidFill>
                <a:ea typeface="ＭＳ Ｐゴシック" panose="020B0600070205080204" pitchFamily="34" charset="-128"/>
                <a:cs typeface="Times New Roman" panose="02020603050405020304" pitchFamily="18" charset="0"/>
              </a:rPr>
              <a:t>4. Ortaklığın kalitesi - </a:t>
            </a:r>
            <a:r>
              <a:rPr lang="tr-TR" altLang="en-US" sz="1600" i="1" kern="0" dirty="0" smtClean="0">
                <a:solidFill>
                  <a:srgbClr val="003399"/>
                </a:solidFill>
                <a:ea typeface="ＭＳ Ｐゴシック" panose="020B0600070205080204" pitchFamily="34" charset="-128"/>
                <a:cs typeface="Times New Roman" panose="02020603050405020304" pitchFamily="18" charset="0"/>
              </a:rPr>
              <a:t>asgarî puan alınmazsa reddedilir</a:t>
            </a:r>
          </a:p>
          <a:p>
            <a:pPr lvl="1">
              <a:buFontTx/>
              <a:buNone/>
            </a:pPr>
            <a:r>
              <a:rPr lang="tr-TR" altLang="en-US" sz="1600" b="1" kern="0" dirty="0" smtClean="0">
                <a:solidFill>
                  <a:srgbClr val="003399"/>
                </a:solidFill>
                <a:ea typeface="ＭＳ Ｐゴシック" panose="020B0600070205080204" pitchFamily="34" charset="-128"/>
                <a:cs typeface="Times New Roman" panose="02020603050405020304" pitchFamily="18" charset="0"/>
              </a:rPr>
              <a:t>5. Proje iş planı</a:t>
            </a:r>
          </a:p>
          <a:p>
            <a:pPr lvl="1">
              <a:buFontTx/>
              <a:buNone/>
            </a:pPr>
            <a:r>
              <a:rPr lang="tr-TR" altLang="en-US" sz="1600" b="1" kern="0" dirty="0">
                <a:solidFill>
                  <a:srgbClr val="003399"/>
                </a:solidFill>
                <a:ea typeface="ＭＳ Ｐゴシック" panose="020B0600070205080204" pitchFamily="34" charset="-128"/>
                <a:cs typeface="Times New Roman" panose="02020603050405020304" pitchFamily="18" charset="0"/>
              </a:rPr>
              <a:t>6</a:t>
            </a:r>
            <a:r>
              <a:rPr lang="tr-TR" altLang="en-US" sz="1600" b="1" kern="0" dirty="0" smtClean="0">
                <a:solidFill>
                  <a:srgbClr val="003399"/>
                </a:solidFill>
                <a:ea typeface="ＭＳ Ｐゴシック" panose="020B0600070205080204" pitchFamily="34" charset="-128"/>
                <a:cs typeface="Times New Roman" panose="02020603050405020304" pitchFamily="18" charset="0"/>
              </a:rPr>
              <a:t>. İletişim</a:t>
            </a:r>
          </a:p>
          <a:p>
            <a:pPr lvl="1">
              <a:buFontTx/>
              <a:buNone/>
            </a:pPr>
            <a:r>
              <a:rPr lang="tr-TR" altLang="en-US" sz="1600" b="1" kern="0" dirty="0" smtClean="0">
                <a:solidFill>
                  <a:srgbClr val="003399"/>
                </a:solidFill>
                <a:ea typeface="ＭＳ Ｐゴシック" panose="020B0600070205080204" pitchFamily="34" charset="-128"/>
                <a:cs typeface="Times New Roman" panose="02020603050405020304" pitchFamily="18" charset="0"/>
              </a:rPr>
              <a:t>7. Bütçe ve maliyet-etkinliği </a:t>
            </a:r>
          </a:p>
        </p:txBody>
      </p:sp>
      <p:pic>
        <p:nvPicPr>
          <p:cNvPr id="12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" y="1981200"/>
            <a:ext cx="2447925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5344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/>
              <a:t>Sınır Ötesi İşbirliği Daire Başkanlığı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6461549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ikdörtgen 5"/>
          <p:cNvSpPr/>
          <p:nvPr/>
        </p:nvSpPr>
        <p:spPr>
          <a:xfrm>
            <a:off x="395536" y="1367493"/>
            <a:ext cx="8568952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endParaRPr lang="tr-TR" altLang="en-US" sz="1600" dirty="0">
              <a:solidFill>
                <a:schemeClr val="tx2"/>
              </a:solidFill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391" y="398161"/>
            <a:ext cx="2139073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Resim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323" y="168976"/>
            <a:ext cx="1296144" cy="903600"/>
          </a:xfrm>
          <a:prstGeom prst="rect">
            <a:avLst/>
          </a:prstGeom>
        </p:spPr>
      </p:pic>
      <p:sp>
        <p:nvSpPr>
          <p:cNvPr id="8" name="Dikdörtgen 1"/>
          <p:cNvSpPr>
            <a:spLocks noChangeArrowheads="1"/>
          </p:cNvSpPr>
          <p:nvPr/>
        </p:nvSpPr>
        <p:spPr bwMode="auto">
          <a:xfrm>
            <a:off x="1043608" y="409412"/>
            <a:ext cx="74161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Birinci Çağrı Takvimi</a:t>
            </a:r>
            <a:endParaRPr lang="tr-TR" altLang="tr-TR" sz="2400" b="1" dirty="0">
              <a:solidFill>
                <a:srgbClr val="002060"/>
              </a:solidFill>
              <a:latin typeface="+mn-lt"/>
              <a:ea typeface="ＭＳ Ｐゴシック" panose="020B0600070205080204" pitchFamily="34" charset="-128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58800" y="1371600"/>
            <a:ext cx="8280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Bef>
                <a:spcPts val="0"/>
              </a:spcBef>
              <a:defRPr/>
            </a:pPr>
            <a:endParaRPr lang="tr-TR" sz="1800" dirty="0" smtClean="0">
              <a:solidFill>
                <a:srgbClr val="262699"/>
              </a:solidFill>
              <a:latin typeface="Calibri" pitchFamily="34" charset="0"/>
              <a:cs typeface="Arial" charset="0"/>
            </a:endParaRPr>
          </a:p>
          <a:p>
            <a:pPr marL="0" indent="0" eaLnBrk="1" hangingPunct="1">
              <a:spcBef>
                <a:spcPts val="0"/>
              </a:spcBef>
              <a:defRPr/>
            </a:pPr>
            <a:endParaRPr lang="tr-TR" sz="1800" dirty="0" smtClean="0">
              <a:solidFill>
                <a:srgbClr val="262699"/>
              </a:solidFill>
              <a:latin typeface="Calibri" pitchFamily="34" charset="0"/>
              <a:cs typeface="Arial" charset="0"/>
            </a:endParaRPr>
          </a:p>
          <a:p>
            <a:pPr marL="0" indent="0" eaLnBrk="1" hangingPunct="1">
              <a:spcBef>
                <a:spcPts val="0"/>
              </a:spcBef>
              <a:defRPr/>
            </a:pPr>
            <a:endParaRPr lang="tr-TR" sz="1800" dirty="0" smtClean="0">
              <a:solidFill>
                <a:srgbClr val="262699"/>
              </a:solidFill>
              <a:latin typeface="Calibri" pitchFamily="34" charset="0"/>
              <a:cs typeface="Arial" charset="0"/>
            </a:endParaRPr>
          </a:p>
          <a:p>
            <a:pPr marL="0" indent="0" eaLnBrk="1" hangingPunct="1">
              <a:spcBef>
                <a:spcPts val="0"/>
              </a:spcBef>
              <a:defRPr/>
            </a:pPr>
            <a:endParaRPr lang="tr-TR" altLang="ro-RO" sz="1800" b="1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spcBef>
                <a:spcPts val="0"/>
              </a:spcBef>
              <a:defRPr/>
            </a:pPr>
            <a:endParaRPr lang="tr-TR" altLang="ro-RO" sz="1800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spcBef>
                <a:spcPts val="0"/>
              </a:spcBef>
              <a:defRPr/>
            </a:pPr>
            <a:endParaRPr lang="tr-TR" altLang="ro-RO" sz="1800" b="1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spcBef>
                <a:spcPts val="0"/>
              </a:spcBef>
              <a:defRPr/>
            </a:pPr>
            <a:endParaRPr lang="tr-TR" altLang="ro-RO" sz="1800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spcBef>
                <a:spcPts val="0"/>
              </a:spcBef>
              <a:defRPr/>
            </a:pPr>
            <a:endParaRPr lang="tr-TR" altLang="ro-RO" sz="1800" b="1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spcBef>
                <a:spcPts val="0"/>
              </a:spcBef>
              <a:defRPr/>
            </a:pPr>
            <a:endParaRPr lang="tr-TR" altLang="ro-RO" sz="1800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spcBef>
                <a:spcPts val="0"/>
              </a:spcBef>
              <a:defRPr/>
            </a:pPr>
            <a:endParaRPr lang="tr-TR" altLang="ro-RO" sz="1800" b="1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spcBef>
                <a:spcPts val="0"/>
              </a:spcBef>
              <a:defRPr/>
            </a:pPr>
            <a:endParaRPr lang="tr-TR" altLang="ro-RO" sz="1800" b="1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0" indent="0" algn="ctr" eaLnBrk="1" hangingPunct="1">
              <a:spcBef>
                <a:spcPts val="0"/>
              </a:spcBef>
              <a:defRPr/>
            </a:pPr>
            <a:r>
              <a:rPr lang="tr-TR" altLang="ro-RO" sz="18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	Başvuru </a:t>
            </a:r>
            <a:r>
              <a:rPr lang="tr-TR" altLang="ro-RO" sz="1800" b="1" dirty="0">
                <a:solidFill>
                  <a:schemeClr val="tx2"/>
                </a:solidFill>
                <a:latin typeface="Calibri" panose="020F0502020204030204" pitchFamily="34" charset="0"/>
              </a:rPr>
              <a:t>Formu </a:t>
            </a:r>
            <a:r>
              <a:rPr lang="tr-TR" altLang="ro-RO" sz="18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doldururken destek/</a:t>
            </a:r>
            <a:r>
              <a:rPr lang="tr-TR" altLang="ro-RO" sz="1800" b="1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eMS</a:t>
            </a:r>
            <a:r>
              <a:rPr lang="tr-TR" altLang="ro-RO" sz="18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tr-TR" altLang="ro-RO" sz="1800" b="1" dirty="0">
                <a:solidFill>
                  <a:schemeClr val="tx2"/>
                </a:solidFill>
                <a:latin typeface="Calibri" panose="020F0502020204030204" pitchFamily="34" charset="0"/>
              </a:rPr>
              <a:t>teknik işleyişi:</a:t>
            </a:r>
            <a:r>
              <a:rPr lang="tr-TR" altLang="ro-RO" sz="2000" dirty="0">
                <a:solidFill>
                  <a:schemeClr val="tx2"/>
                </a:solidFill>
                <a:latin typeface="Calibri" panose="020F0502020204030204" pitchFamily="34" charset="0"/>
              </a:rPr>
              <a:t/>
            </a:r>
            <a:br>
              <a:rPr lang="tr-TR" altLang="ro-RO" sz="2000" dirty="0">
                <a:solidFill>
                  <a:schemeClr val="tx2"/>
                </a:solidFill>
                <a:latin typeface="Calibri" panose="020F0502020204030204" pitchFamily="34" charset="0"/>
              </a:rPr>
            </a:br>
            <a:r>
              <a:rPr lang="tr-TR" altLang="ro-RO" sz="2000" dirty="0">
                <a:solidFill>
                  <a:schemeClr val="tx2"/>
                </a:solidFill>
                <a:latin typeface="Calibri" panose="020F0502020204030204" pitchFamily="34" charset="0"/>
              </a:rPr>
              <a:t>	</a:t>
            </a:r>
            <a:r>
              <a:rPr lang="tr-TR" altLang="ro-RO" sz="1800" dirty="0" smtClean="0">
                <a:solidFill>
                  <a:schemeClr val="tx2"/>
                </a:solidFill>
                <a:latin typeface="Calibri" panose="020F0502020204030204" pitchFamily="34" charset="0"/>
                <a:hlinkClick r:id="rId5"/>
              </a:rPr>
              <a:t>www.blacksea-cbc.net</a:t>
            </a:r>
            <a:r>
              <a:rPr lang="tr-TR" altLang="ro-RO" sz="18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tr-TR" altLang="ro-RO" sz="1800" dirty="0">
                <a:solidFill>
                  <a:schemeClr val="tx2"/>
                </a:solidFill>
                <a:latin typeface="Calibri" panose="020F0502020204030204" pitchFamily="34" charset="0"/>
              </a:rPr>
              <a:t/>
            </a:r>
            <a:br>
              <a:rPr lang="tr-TR" altLang="ro-RO" sz="1800" dirty="0">
                <a:solidFill>
                  <a:schemeClr val="tx2"/>
                </a:solidFill>
                <a:latin typeface="Calibri" panose="020F0502020204030204" pitchFamily="34" charset="0"/>
              </a:rPr>
            </a:br>
            <a:r>
              <a:rPr lang="tr-TR" altLang="ro-RO" sz="1800" dirty="0" smtClean="0">
                <a:solidFill>
                  <a:schemeClr val="tx2"/>
                </a:solidFill>
                <a:latin typeface="Calibri" panose="020F0502020204030204" pitchFamily="34" charset="0"/>
              </a:rPr>
              <a:t>	</a:t>
            </a:r>
            <a:r>
              <a:rPr lang="tr-TR" altLang="ro-RO" sz="1800" dirty="0" smtClean="0">
                <a:solidFill>
                  <a:schemeClr val="tx2"/>
                </a:solidFill>
                <a:latin typeface="Calibri" panose="020F0502020204030204" pitchFamily="34" charset="0"/>
                <a:hlinkClick r:id="rId6"/>
              </a:rPr>
              <a:t>office@bsb.adrse.ro</a:t>
            </a:r>
            <a:r>
              <a:rPr lang="tr-TR" altLang="ro-RO" sz="18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tr-TR" altLang="ro-RO" sz="1800" dirty="0">
                <a:solidFill>
                  <a:schemeClr val="tx2"/>
                </a:solidFill>
                <a:latin typeface="Calibri" panose="020F0502020204030204" pitchFamily="34" charset="0"/>
              </a:rPr>
              <a:t/>
            </a:r>
            <a:br>
              <a:rPr lang="tr-TR" altLang="ro-RO" sz="1800" dirty="0">
                <a:solidFill>
                  <a:schemeClr val="tx2"/>
                </a:solidFill>
                <a:latin typeface="Calibri" panose="020F0502020204030204" pitchFamily="34" charset="0"/>
              </a:rPr>
            </a:br>
            <a:r>
              <a:rPr lang="tr-TR" altLang="ro-RO" sz="1800" dirty="0" smtClean="0">
                <a:solidFill>
                  <a:schemeClr val="tx2"/>
                </a:solidFill>
                <a:latin typeface="Calibri" panose="020F0502020204030204" pitchFamily="34" charset="0"/>
              </a:rPr>
              <a:t>	</a:t>
            </a:r>
            <a:r>
              <a:rPr lang="tr-TR" altLang="ro-RO" sz="1800" dirty="0" smtClean="0">
                <a:solidFill>
                  <a:schemeClr val="tx2"/>
                </a:solidFill>
                <a:latin typeface="Calibri" panose="020F0502020204030204" pitchFamily="34" charset="0"/>
              </a:rPr>
              <a:t>+</a:t>
            </a:r>
            <a:r>
              <a:rPr lang="tr-TR" altLang="ro-RO" sz="1800" dirty="0">
                <a:solidFill>
                  <a:schemeClr val="tx2"/>
                </a:solidFill>
                <a:latin typeface="Calibri" panose="020F0502020204030204" pitchFamily="34" charset="0"/>
              </a:rPr>
              <a:t>40 341 452 </a:t>
            </a:r>
            <a:r>
              <a:rPr lang="tr-TR" altLang="ro-RO" sz="1800" dirty="0" smtClean="0">
                <a:solidFill>
                  <a:schemeClr val="tx2"/>
                </a:solidFill>
                <a:latin typeface="Calibri" panose="020F0502020204030204" pitchFamily="34" charset="0"/>
              </a:rPr>
              <a:t>841</a:t>
            </a:r>
            <a:endParaRPr lang="tr-TR" sz="18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3" name="Tablo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5426672"/>
              </p:ext>
            </p:extLst>
          </p:nvPr>
        </p:nvGraphicFramePr>
        <p:xfrm>
          <a:off x="2817016" y="1790942"/>
          <a:ext cx="5931448" cy="25393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47272">
                  <a:extLst>
                    <a:ext uri="{9D8B030D-6E8A-4147-A177-3AD203B41FA5}">
                      <a16:colId xmlns:a16="http://schemas.microsoft.com/office/drawing/2014/main" val="3035671694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759041814"/>
                    </a:ext>
                  </a:extLst>
                </a:gridCol>
              </a:tblGrid>
              <a:tr h="689817">
                <a:tc>
                  <a:txBody>
                    <a:bodyPr/>
                    <a:lstStyle/>
                    <a:p>
                      <a:pPr marL="711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 b="0" dirty="0">
                          <a:effectLst/>
                        </a:rPr>
                        <a:t>Çağrıya çıkılması</a:t>
                      </a:r>
                      <a:endParaRPr lang="tr-TR" sz="16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 Mart </a:t>
                      </a:r>
                      <a:r>
                        <a:rPr lang="tr-TR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  <a:endParaRPr lang="tr-TR" sz="16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952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0228196"/>
                  </a:ext>
                </a:extLst>
              </a:tr>
              <a:tr h="399813">
                <a:tc>
                  <a:txBody>
                    <a:bodyPr/>
                    <a:lstStyle/>
                    <a:p>
                      <a:pPr marL="711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 b="0" dirty="0">
                          <a:effectLst/>
                        </a:rPr>
                        <a:t>Ortak Teknik Sekretaryadan açıklama talebi için son tarih</a:t>
                      </a:r>
                      <a:endParaRPr lang="tr-TR" sz="16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</a:rPr>
                        <a:t>20 Haziran 2023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979110636"/>
                  </a:ext>
                </a:extLst>
              </a:tr>
              <a:tr h="416518">
                <a:tc>
                  <a:txBody>
                    <a:bodyPr/>
                    <a:lstStyle/>
                    <a:p>
                      <a:pPr marL="711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 b="0" dirty="0">
                          <a:effectLst/>
                        </a:rPr>
                        <a:t>Ortak Teknik Sekretaryanın </a:t>
                      </a:r>
                      <a:r>
                        <a:rPr lang="tr-TR" sz="1600" b="0" dirty="0" smtClean="0">
                          <a:effectLst/>
                        </a:rPr>
                        <a:t>açıklamaları çıkardığı </a:t>
                      </a:r>
                      <a:r>
                        <a:rPr lang="tr-TR" sz="1600" b="0" dirty="0">
                          <a:effectLst/>
                        </a:rPr>
                        <a:t>son tarih </a:t>
                      </a:r>
                      <a:endParaRPr lang="tr-TR" sz="16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</a:rPr>
                        <a:t>27 Haziran 2023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968241415"/>
                  </a:ext>
                </a:extLst>
              </a:tr>
              <a:tr h="689817">
                <a:tc>
                  <a:txBody>
                    <a:bodyPr/>
                    <a:lstStyle/>
                    <a:p>
                      <a:pPr marL="711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 b="0" dirty="0" smtClean="0">
                          <a:effectLst/>
                        </a:rPr>
                        <a:t>Başvuruların </a:t>
                      </a:r>
                      <a:r>
                        <a:rPr lang="tr-TR" sz="1600" b="0" dirty="0">
                          <a:effectLst/>
                        </a:rPr>
                        <a:t>son </a:t>
                      </a:r>
                      <a:r>
                        <a:rPr lang="tr-TR" sz="1600" b="0" dirty="0" smtClean="0">
                          <a:effectLst/>
                        </a:rPr>
                        <a:t>teslim tarih</a:t>
                      </a:r>
                      <a:endParaRPr lang="tr-TR" sz="16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</a:rPr>
                        <a:t>4 Temmuz 2023 </a:t>
                      </a: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516001759"/>
                  </a:ext>
                </a:extLst>
              </a:tr>
            </a:tbl>
          </a:graphicData>
        </a:graphic>
      </p:graphicFrame>
      <p:pic>
        <p:nvPicPr>
          <p:cNvPr id="11" name="Picture 37" descr="http://tse1.mm.bing.net/th?&amp;id=OIP.M2311f5a59dcb786f8526215cc3fcd11co0&amp;w=300&amp;h=252&amp;c=0&amp;pid=1.9&amp;rs=0&amp;p=0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" y="1706048"/>
            <a:ext cx="2094952" cy="1669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5344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/>
              <a:t>Sınır Ötesi İşbirliği Daire Başkanlığı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59595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kdörtgen 1"/>
          <p:cNvSpPr txBox="1">
            <a:spLocks noChangeArrowheads="1"/>
          </p:cNvSpPr>
          <p:nvPr/>
        </p:nvSpPr>
        <p:spPr bwMode="auto">
          <a:xfrm>
            <a:off x="1266228" y="238906"/>
            <a:ext cx="7416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tr-TR" altLang="tr-TR" sz="2400" b="1" dirty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  <a:cs typeface="Arial" panose="020B0604020202020204" pitchFamily="34" charset="0"/>
              </a:rPr>
              <a:t>Birinci Çağrı için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tr-TR" altLang="tr-TR" sz="2400" b="1" dirty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  <a:cs typeface="Arial" panose="020B0604020202020204" pitchFamily="34" charset="0"/>
              </a:rPr>
              <a:t>Planlanan Faaliyetler</a:t>
            </a:r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39169"/>
            <a:ext cx="1878780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Resi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547" y="129472"/>
            <a:ext cx="1276253" cy="975608"/>
          </a:xfrm>
          <a:prstGeom prst="rect">
            <a:avLst/>
          </a:prstGeom>
        </p:spPr>
      </p:pic>
      <p:graphicFrame>
        <p:nvGraphicFramePr>
          <p:cNvPr id="13" name="Tablo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832724"/>
              </p:ext>
            </p:extLst>
          </p:nvPr>
        </p:nvGraphicFramePr>
        <p:xfrm>
          <a:off x="467545" y="1340768"/>
          <a:ext cx="8424935" cy="48761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175">
                  <a:extLst>
                    <a:ext uri="{9D8B030D-6E8A-4147-A177-3AD203B41FA5}">
                      <a16:colId xmlns:a16="http://schemas.microsoft.com/office/drawing/2014/main" val="199590911"/>
                    </a:ext>
                  </a:extLst>
                </a:gridCol>
                <a:gridCol w="6840760">
                  <a:extLst>
                    <a:ext uri="{9D8B030D-6E8A-4147-A177-3AD203B41FA5}">
                      <a16:colId xmlns:a16="http://schemas.microsoft.com/office/drawing/2014/main" val="843991701"/>
                    </a:ext>
                  </a:extLst>
                </a:gridCol>
              </a:tblGrid>
              <a:tr h="3655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500" dirty="0" smtClean="0">
                          <a:effectLst/>
                        </a:rPr>
                        <a:t>Tarih</a:t>
                      </a:r>
                      <a:endParaRPr lang="tr-T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57" marR="5445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500" dirty="0" smtClean="0">
                          <a:effectLst/>
                        </a:rPr>
                        <a:t>Etkinlik</a:t>
                      </a:r>
                      <a:endParaRPr lang="tr-T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57" marR="54457" marT="0" marB="0" anchor="ctr"/>
                </a:tc>
                <a:extLst>
                  <a:ext uri="{0D108BD9-81ED-4DB2-BD59-A6C34878D82A}">
                    <a16:rowId xmlns:a16="http://schemas.microsoft.com/office/drawing/2014/main" val="573723072"/>
                  </a:ext>
                </a:extLst>
              </a:tr>
              <a:tr h="3655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500" dirty="0">
                          <a:effectLst/>
                        </a:rPr>
                        <a:t>6 Nisan 2023</a:t>
                      </a:r>
                      <a:endParaRPr lang="tr-T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57" marR="5445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500" dirty="0">
                          <a:effectLst/>
                        </a:rPr>
                        <a:t>Standart projeler başvuru paketine ilişkin Çevrimiçi Bilgilendirme Etkinliği </a:t>
                      </a:r>
                      <a:endParaRPr lang="tr-T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57" marR="54457" marT="0" marB="0" anchor="ctr"/>
                </a:tc>
                <a:extLst>
                  <a:ext uri="{0D108BD9-81ED-4DB2-BD59-A6C34878D82A}">
                    <a16:rowId xmlns:a16="http://schemas.microsoft.com/office/drawing/2014/main" val="584281927"/>
                  </a:ext>
                </a:extLst>
              </a:tr>
              <a:tr h="3655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500" dirty="0">
                          <a:effectLst/>
                        </a:rPr>
                        <a:t>10 Nisan 2023</a:t>
                      </a:r>
                      <a:endParaRPr lang="tr-T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57" marR="5445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500" dirty="0" smtClean="0">
                          <a:effectLst/>
                        </a:rPr>
                        <a:t>Avrupa</a:t>
                      </a:r>
                      <a:r>
                        <a:rPr lang="tr-TR" sz="1500" baseline="0" dirty="0" smtClean="0">
                          <a:effectLst/>
                        </a:rPr>
                        <a:t> Birliği Başkanlığı-</a:t>
                      </a:r>
                      <a:r>
                        <a:rPr lang="tr-TR" sz="1500" dirty="0" smtClean="0">
                          <a:effectLst/>
                        </a:rPr>
                        <a:t>TBB işbirliğinde belediyelere yönelik </a:t>
                      </a:r>
                      <a:r>
                        <a:rPr lang="tr-TR" sz="1500" dirty="0">
                          <a:effectLst/>
                        </a:rPr>
                        <a:t>Çevrimiçi Tanıtım </a:t>
                      </a:r>
                      <a:r>
                        <a:rPr lang="tr-TR" sz="1500" dirty="0" smtClean="0">
                          <a:effectLst/>
                        </a:rPr>
                        <a:t>Etkinliği</a:t>
                      </a:r>
                      <a:endParaRPr lang="tr-T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57" marR="54457" marT="0" marB="0" anchor="ctr"/>
                </a:tc>
                <a:extLst>
                  <a:ext uri="{0D108BD9-81ED-4DB2-BD59-A6C34878D82A}">
                    <a16:rowId xmlns:a16="http://schemas.microsoft.com/office/drawing/2014/main" val="2130905023"/>
                  </a:ext>
                </a:extLst>
              </a:tr>
              <a:tr h="3655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500">
                          <a:effectLst/>
                        </a:rPr>
                        <a:t>11 Nisan 2023</a:t>
                      </a:r>
                      <a:endParaRPr lang="tr-TR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57" marR="5445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500" dirty="0">
                          <a:effectLst/>
                        </a:rPr>
                        <a:t>Küçük ölçekli projeler başvuru paketine ilişkin Çevrimiçi Bilgilendirme Etkinliği</a:t>
                      </a:r>
                      <a:endParaRPr lang="tr-T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57" marR="54457" marT="0" marB="0" anchor="ctr"/>
                </a:tc>
                <a:extLst>
                  <a:ext uri="{0D108BD9-81ED-4DB2-BD59-A6C34878D82A}">
                    <a16:rowId xmlns:a16="http://schemas.microsoft.com/office/drawing/2014/main" val="3329841333"/>
                  </a:ext>
                </a:extLst>
              </a:tr>
              <a:tr h="3655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500">
                          <a:effectLst/>
                        </a:rPr>
                        <a:t>18 Nisan 2023</a:t>
                      </a:r>
                      <a:endParaRPr lang="tr-TR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57" marR="5445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500" dirty="0" smtClean="0">
                          <a:effectLst/>
                        </a:rPr>
                        <a:t>Avrupa</a:t>
                      </a:r>
                      <a:r>
                        <a:rPr lang="tr-TR" sz="1500" baseline="0" dirty="0" smtClean="0">
                          <a:effectLst/>
                        </a:rPr>
                        <a:t> Birliği Başkanlığı-</a:t>
                      </a:r>
                      <a:r>
                        <a:rPr lang="tr-TR" sz="1500" dirty="0" smtClean="0">
                          <a:effectLst/>
                        </a:rPr>
                        <a:t>TOBB işbirliğinde oda </a:t>
                      </a:r>
                      <a:r>
                        <a:rPr lang="tr-TR" sz="1500" dirty="0">
                          <a:effectLst/>
                        </a:rPr>
                        <a:t>ve borsalara yönelik Çevrimiçi Tanıtım </a:t>
                      </a:r>
                      <a:r>
                        <a:rPr lang="tr-TR" sz="1500" dirty="0" smtClean="0">
                          <a:effectLst/>
                        </a:rPr>
                        <a:t>Etkinliği</a:t>
                      </a:r>
                      <a:endParaRPr lang="tr-T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57" marR="54457" marT="0" marB="0" anchor="ctr"/>
                </a:tc>
                <a:extLst>
                  <a:ext uri="{0D108BD9-81ED-4DB2-BD59-A6C34878D82A}">
                    <a16:rowId xmlns:a16="http://schemas.microsoft.com/office/drawing/2014/main" val="3528264761"/>
                  </a:ext>
                </a:extLst>
              </a:tr>
              <a:tr h="3655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500">
                          <a:effectLst/>
                        </a:rPr>
                        <a:t>25 Nisan 2023</a:t>
                      </a:r>
                      <a:endParaRPr lang="tr-TR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57" marR="5445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500" dirty="0">
                          <a:effectLst/>
                        </a:rPr>
                        <a:t>Standart projeler </a:t>
                      </a:r>
                      <a:r>
                        <a:rPr lang="tr-TR" sz="1500" dirty="0" err="1">
                          <a:effectLst/>
                        </a:rPr>
                        <a:t>JeMS</a:t>
                      </a:r>
                      <a:r>
                        <a:rPr lang="tr-TR" sz="1500" dirty="0">
                          <a:effectLst/>
                        </a:rPr>
                        <a:t> başvuru formuna ilişkin Çevrimiçi Bilgilendirme Etkinliği </a:t>
                      </a:r>
                      <a:endParaRPr lang="tr-T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57" marR="54457" marT="0" marB="0" anchor="ctr"/>
                </a:tc>
                <a:extLst>
                  <a:ext uri="{0D108BD9-81ED-4DB2-BD59-A6C34878D82A}">
                    <a16:rowId xmlns:a16="http://schemas.microsoft.com/office/drawing/2014/main" val="664954574"/>
                  </a:ext>
                </a:extLst>
              </a:tr>
              <a:tr h="3655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500" dirty="0">
                          <a:effectLst/>
                        </a:rPr>
                        <a:t>27 Nisan 2023</a:t>
                      </a:r>
                      <a:endParaRPr lang="tr-T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57" marR="5445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500" dirty="0">
                          <a:effectLst/>
                        </a:rPr>
                        <a:t>Küçük ölçekli projeler </a:t>
                      </a:r>
                      <a:r>
                        <a:rPr lang="tr-TR" sz="1500" dirty="0" err="1">
                          <a:effectLst/>
                        </a:rPr>
                        <a:t>JeMS</a:t>
                      </a:r>
                      <a:r>
                        <a:rPr lang="tr-TR" sz="1500" dirty="0">
                          <a:effectLst/>
                        </a:rPr>
                        <a:t> başvuru formuna ilişkin Çevrimiçi Bilgilendirme Etkinliği</a:t>
                      </a:r>
                      <a:endParaRPr lang="tr-T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57" marR="54457" marT="0" marB="0" anchor="ctr"/>
                </a:tc>
                <a:extLst>
                  <a:ext uri="{0D108BD9-81ED-4DB2-BD59-A6C34878D82A}">
                    <a16:rowId xmlns:a16="http://schemas.microsoft.com/office/drawing/2014/main" val="443021724"/>
                  </a:ext>
                </a:extLst>
              </a:tr>
              <a:tr h="3655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500">
                          <a:effectLst/>
                        </a:rPr>
                        <a:t>4 Mayıs 2023</a:t>
                      </a:r>
                      <a:endParaRPr lang="tr-TR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57" marR="5445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500" dirty="0">
                          <a:effectLst/>
                        </a:rPr>
                        <a:t>Karadeniz Programı </a:t>
                      </a:r>
                      <a:r>
                        <a:rPr lang="tr-TR" sz="1500" dirty="0" smtClean="0">
                          <a:effectLst/>
                        </a:rPr>
                        <a:t>Yönetim Makamı Ordu </a:t>
                      </a:r>
                      <a:r>
                        <a:rPr lang="tr-TR" sz="1500" dirty="0">
                          <a:effectLst/>
                        </a:rPr>
                        <a:t>Tanıtım ve Bilgilendirme Etkinliği </a:t>
                      </a:r>
                      <a:endParaRPr lang="tr-T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57" marR="54457" marT="0" marB="0" anchor="ctr"/>
                </a:tc>
                <a:extLst>
                  <a:ext uri="{0D108BD9-81ED-4DB2-BD59-A6C34878D82A}">
                    <a16:rowId xmlns:a16="http://schemas.microsoft.com/office/drawing/2014/main" val="3516282"/>
                  </a:ext>
                </a:extLst>
              </a:tr>
              <a:tr h="3655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500">
                          <a:effectLst/>
                        </a:rPr>
                        <a:t>11 Mayıs 2023</a:t>
                      </a:r>
                      <a:endParaRPr lang="tr-TR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57" marR="5445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500" dirty="0" smtClean="0">
                          <a:effectLst/>
                        </a:rPr>
                        <a:t>Avrupa</a:t>
                      </a:r>
                      <a:r>
                        <a:rPr lang="tr-TR" sz="1500" baseline="0" dirty="0" smtClean="0">
                          <a:effectLst/>
                        </a:rPr>
                        <a:t> Birliği Başkanlığı </a:t>
                      </a:r>
                      <a:r>
                        <a:rPr lang="tr-TR" sz="1500" dirty="0" smtClean="0">
                          <a:effectLst/>
                        </a:rPr>
                        <a:t>İstanbul </a:t>
                      </a:r>
                      <a:r>
                        <a:rPr lang="tr-TR" sz="1500" dirty="0">
                          <a:effectLst/>
                        </a:rPr>
                        <a:t>Tanıtım ve Bilgilendirme </a:t>
                      </a:r>
                      <a:r>
                        <a:rPr lang="tr-TR" sz="1500" dirty="0" smtClean="0">
                          <a:effectLst/>
                        </a:rPr>
                        <a:t>Etkinliği</a:t>
                      </a:r>
                      <a:endParaRPr lang="tr-T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57" marR="54457" marT="0" marB="0" anchor="ctr"/>
                </a:tc>
                <a:extLst>
                  <a:ext uri="{0D108BD9-81ED-4DB2-BD59-A6C34878D82A}">
                    <a16:rowId xmlns:a16="http://schemas.microsoft.com/office/drawing/2014/main" val="2870336865"/>
                  </a:ext>
                </a:extLst>
              </a:tr>
              <a:tr h="3655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500">
                          <a:effectLst/>
                        </a:rPr>
                        <a:t>16-17 Mayıs 2023</a:t>
                      </a:r>
                      <a:endParaRPr lang="tr-TR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57" marR="5445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500" dirty="0" smtClean="0">
                          <a:effectLst/>
                        </a:rPr>
                        <a:t>Avrupa</a:t>
                      </a:r>
                      <a:r>
                        <a:rPr lang="tr-TR" sz="1500" baseline="0" dirty="0" smtClean="0">
                          <a:effectLst/>
                        </a:rPr>
                        <a:t> Birliği Başkanlığı </a:t>
                      </a:r>
                      <a:r>
                        <a:rPr lang="tr-TR" sz="1500" dirty="0" smtClean="0">
                          <a:effectLst/>
                        </a:rPr>
                        <a:t>Zonguldak </a:t>
                      </a:r>
                      <a:r>
                        <a:rPr lang="tr-TR" sz="1500" dirty="0">
                          <a:effectLst/>
                        </a:rPr>
                        <a:t>Proje Hazırlama </a:t>
                      </a:r>
                      <a:r>
                        <a:rPr lang="tr-TR" sz="1500" dirty="0" smtClean="0">
                          <a:effectLst/>
                        </a:rPr>
                        <a:t>Eğitimi</a:t>
                      </a:r>
                      <a:endParaRPr lang="tr-T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57" marR="54457" marT="0" marB="0" anchor="ctr"/>
                </a:tc>
                <a:extLst>
                  <a:ext uri="{0D108BD9-81ED-4DB2-BD59-A6C34878D82A}">
                    <a16:rowId xmlns:a16="http://schemas.microsoft.com/office/drawing/2014/main" val="1671612127"/>
                  </a:ext>
                </a:extLst>
              </a:tr>
              <a:tr h="3655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30-31 Mayıs 2023</a:t>
                      </a:r>
                      <a:endParaRPr lang="tr-TR" sz="1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57" marR="5445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500" b="0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Avrupa</a:t>
                      </a:r>
                      <a:r>
                        <a:rPr lang="tr-TR" sz="1500" b="0" u="non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Birliği Başkanlığı </a:t>
                      </a:r>
                      <a:r>
                        <a:rPr lang="tr-TR" sz="1500" b="0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Samsun </a:t>
                      </a:r>
                      <a:r>
                        <a:rPr lang="tr-TR" sz="1500" b="0" u="non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Proje Hazırlama </a:t>
                      </a:r>
                      <a:r>
                        <a:rPr lang="tr-TR" sz="1500" b="0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Eğitimi</a:t>
                      </a:r>
                      <a:endParaRPr lang="tr-TR" sz="1500" b="0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57" marR="54457" marT="0" marB="0" anchor="ctr"/>
                </a:tc>
                <a:extLst>
                  <a:ext uri="{0D108BD9-81ED-4DB2-BD59-A6C34878D82A}">
                    <a16:rowId xmlns:a16="http://schemas.microsoft.com/office/drawing/2014/main" val="3566664233"/>
                  </a:ext>
                </a:extLst>
              </a:tr>
              <a:tr h="3655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 Haziran 2023</a:t>
                      </a:r>
                      <a:endParaRPr lang="tr-TR" sz="1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57" marR="5445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500" b="0" u="non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Standart projelerde Sık Sorulan Sorulara yönelik Çevrimiçi Bilgilendirme Etkinliği </a:t>
                      </a:r>
                      <a:endParaRPr lang="tr-TR" sz="1500" b="0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57" marR="54457" marT="0" marB="0" anchor="ctr"/>
                </a:tc>
                <a:extLst>
                  <a:ext uri="{0D108BD9-81ED-4DB2-BD59-A6C34878D82A}">
                    <a16:rowId xmlns:a16="http://schemas.microsoft.com/office/drawing/2014/main" val="2382223065"/>
                  </a:ext>
                </a:extLst>
              </a:tr>
              <a:tr h="3655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15 Haziran 2023</a:t>
                      </a:r>
                      <a:endParaRPr lang="tr-TR" sz="1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57" marR="5445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r-TR" sz="1500" b="0" u="non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Küçük ölçekli projelerde Sık Sorulan Sorulara yönelik Çevrimiçi Bilgilendirme Etkinliği</a:t>
                      </a:r>
                      <a:endParaRPr lang="tr-TR" sz="1500" b="0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57" marR="54457" marT="0" marB="0" anchor="ctr"/>
                </a:tc>
                <a:extLst>
                  <a:ext uri="{0D108BD9-81ED-4DB2-BD59-A6C34878D82A}">
                    <a16:rowId xmlns:a16="http://schemas.microsoft.com/office/drawing/2014/main" val="14411189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67419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  <p:sp>
        <p:nvSpPr>
          <p:cNvPr id="14" name="Dikdörtgen 1"/>
          <p:cNvSpPr>
            <a:spLocks noChangeArrowheads="1"/>
          </p:cNvSpPr>
          <p:nvPr/>
        </p:nvSpPr>
        <p:spPr bwMode="auto">
          <a:xfrm>
            <a:off x="1164587" y="374549"/>
            <a:ext cx="74161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Bilgi Kaynakları</a:t>
            </a:r>
            <a:endParaRPr lang="tr-TR" altLang="tr-TR" sz="2400" b="1" dirty="0">
              <a:solidFill>
                <a:srgbClr val="002060"/>
              </a:solidFill>
              <a:latin typeface="+mn-lt"/>
              <a:ea typeface="ＭＳ Ｐゴシック" panose="020B0600070205080204" pitchFamily="34" charset="-128"/>
            </a:endParaRPr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9068" y="404296"/>
            <a:ext cx="1800200" cy="402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Resim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88640"/>
            <a:ext cx="1208547" cy="842532"/>
          </a:xfrm>
          <a:prstGeom prst="rect">
            <a:avLst/>
          </a:prstGeom>
        </p:spPr>
      </p:pic>
      <p:sp>
        <p:nvSpPr>
          <p:cNvPr id="16" name="12 İçerik Yer Tutucusu"/>
          <p:cNvSpPr txBox="1">
            <a:spLocks/>
          </p:cNvSpPr>
          <p:nvPr/>
        </p:nvSpPr>
        <p:spPr bwMode="auto">
          <a:xfrm>
            <a:off x="755650" y="1898650"/>
            <a:ext cx="7820025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/>
          <a:lstStyle>
            <a:lvl1pPr marL="307975" indent="-307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Tx/>
              <a:buNone/>
              <a:defRPr/>
            </a:pPr>
            <a:r>
              <a:rPr lang="tr-TR" altLang="tr-TR" sz="1800" b="1" dirty="0" smtClean="0">
                <a:solidFill>
                  <a:srgbClr val="262699"/>
                </a:solidFill>
                <a:latin typeface="Calibri" panose="020F0502020204030204" pitchFamily="34" charset="0"/>
                <a:cs typeface="+mn-cs"/>
              </a:rPr>
              <a:t>		      </a:t>
            </a:r>
          </a:p>
          <a:p>
            <a:pPr>
              <a:buFontTx/>
              <a:buNone/>
              <a:defRPr/>
            </a:pPr>
            <a:r>
              <a:rPr lang="tr-TR" altLang="tr-TR" sz="1800" b="1" dirty="0" smtClean="0">
                <a:solidFill>
                  <a:srgbClr val="262699"/>
                </a:solidFill>
                <a:latin typeface="Calibri" panose="020F0502020204030204" pitchFamily="34" charset="0"/>
                <a:cs typeface="+mn-cs"/>
              </a:rPr>
              <a:t>     </a:t>
            </a:r>
          </a:p>
          <a:p>
            <a:pPr marL="0" indent="0" algn="just">
              <a:buFontTx/>
              <a:buNone/>
              <a:defRPr/>
            </a:pPr>
            <a:r>
              <a:rPr lang="tr-TR" altLang="tr-TR" sz="20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Program ve teklif çağrısı hakkında aşağıdaki adreslerinden güncel bilgiye ulaşılabilir. </a:t>
            </a:r>
          </a:p>
          <a:p>
            <a:pPr algn="just">
              <a:defRPr/>
            </a:pPr>
            <a:r>
              <a:rPr lang="tr-TR" altLang="tr-TR" sz="20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Program Resmi İnternet Sitesi: </a:t>
            </a:r>
            <a:r>
              <a:rPr lang="tr-TR" altLang="tr-TR" sz="2000" dirty="0">
                <a:solidFill>
                  <a:srgbClr val="1F497D"/>
                </a:solidFill>
                <a:latin typeface="Calibri"/>
                <a:ea typeface="+mn-ea"/>
                <a:cs typeface="+mn-cs"/>
                <a:hlinkClick r:id="rId4"/>
              </a:rPr>
              <a:t>http://blacksea-cbc.net/</a:t>
            </a:r>
            <a:r>
              <a:rPr lang="tr-TR" altLang="tr-TR" sz="20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</a:t>
            </a:r>
          </a:p>
          <a:p>
            <a:pPr algn="just">
              <a:defRPr/>
            </a:pPr>
            <a:r>
              <a:rPr lang="tr-TR" altLang="tr-TR" sz="2000" dirty="0" smtClean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Başkanlığımız </a:t>
            </a:r>
            <a:r>
              <a:rPr lang="tr-TR" altLang="tr-TR" sz="20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İnternet Sitesi: </a:t>
            </a:r>
            <a:r>
              <a:rPr lang="tr-TR" altLang="tr-TR" sz="2000" dirty="0">
                <a:solidFill>
                  <a:srgbClr val="1F497D"/>
                </a:solidFill>
                <a:latin typeface="Calibri"/>
                <a:ea typeface="+mn-ea"/>
                <a:cs typeface="+mn-cs"/>
                <a:hlinkClick r:id="rId5"/>
              </a:rPr>
              <a:t>http://www.ab.gov.tr/</a:t>
            </a:r>
            <a:r>
              <a:rPr lang="tr-TR" altLang="tr-TR" sz="20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</a:t>
            </a:r>
          </a:p>
          <a:p>
            <a:pPr algn="just">
              <a:defRPr/>
            </a:pPr>
            <a:r>
              <a:rPr lang="tr-TR" altLang="tr-TR" sz="2000" dirty="0" smtClean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Başkanlığımız </a:t>
            </a:r>
            <a:r>
              <a:rPr lang="tr-TR" altLang="tr-TR" sz="20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Sınır Ötesi İşbirliği İnternet Sitesi: </a:t>
            </a:r>
            <a:r>
              <a:rPr lang="tr-TR" altLang="tr-TR" sz="2000" dirty="0">
                <a:solidFill>
                  <a:srgbClr val="1F497D"/>
                </a:solidFill>
                <a:latin typeface="Calibri"/>
                <a:ea typeface="+mn-ea"/>
                <a:cs typeface="+mn-cs"/>
                <a:hlinkClick r:id="rId6"/>
              </a:rPr>
              <a:t>http://cbc.ab.gov.tr/</a:t>
            </a:r>
            <a:r>
              <a:rPr lang="tr-TR" altLang="tr-TR" sz="20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508979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8" name="12 İçerik Yer Tutucusu"/>
          <p:cNvSpPr>
            <a:spLocks noGrp="1"/>
          </p:cNvSpPr>
          <p:nvPr>
            <p:ph idx="4294967295"/>
          </p:nvPr>
        </p:nvSpPr>
        <p:spPr>
          <a:xfrm>
            <a:off x="488950" y="1679575"/>
            <a:ext cx="7867650" cy="4413250"/>
          </a:xfrm>
          <a:prstGeom prst="rect">
            <a:avLst/>
          </a:prstGeom>
        </p:spPr>
        <p:txBody>
          <a:bodyPr/>
          <a:lstStyle/>
          <a:p>
            <a:pPr eaLnBrk="1" hangingPunct="1"/>
            <a:endParaRPr lang="tr-TR" altLang="tr-TR" sz="900" b="1">
              <a:solidFill>
                <a:srgbClr val="333399"/>
              </a:solidFill>
              <a:latin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tr-TR" altLang="tr-TR" sz="2400" b="1">
                <a:solidFill>
                  <a:srgbClr val="333399"/>
                </a:solidFill>
                <a:latin typeface="Arial" panose="020B0604020202020204" pitchFamily="34" charset="0"/>
              </a:rPr>
              <a:t>	</a:t>
            </a:r>
            <a:endParaRPr lang="tr-TR" altLang="tr-TR" sz="180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1" name="İçerik Yer Tutucusu 1"/>
          <p:cNvSpPr txBox="1">
            <a:spLocks/>
          </p:cNvSpPr>
          <p:nvPr/>
        </p:nvSpPr>
        <p:spPr bwMode="auto">
          <a:xfrm>
            <a:off x="251521" y="1412776"/>
            <a:ext cx="8712968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spcAft>
                <a:spcPts val="0"/>
              </a:spcAft>
              <a:buNone/>
              <a:defRPr/>
            </a:pPr>
            <a:endParaRPr lang="tr-TR" sz="1800" dirty="0">
              <a:solidFill>
                <a:srgbClr val="002060"/>
              </a:solidFill>
            </a:endParaRPr>
          </a:p>
          <a:p>
            <a:pPr algn="just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tr-TR" sz="1800" dirty="0">
              <a:solidFill>
                <a:srgbClr val="002060"/>
              </a:solidFill>
            </a:endParaRP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tr-TR" altLang="tr-TR" sz="4400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Teşekkür ederiz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tr-TR" altLang="tr-TR" sz="36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indent="0" algn="ctr">
              <a:buFontTx/>
              <a:buNone/>
              <a:defRPr/>
            </a:pPr>
            <a:r>
              <a:rPr lang="tr-TR" altLang="tr-TR" sz="2000" dirty="0">
                <a:solidFill>
                  <a:schemeClr val="tx2"/>
                </a:solidFill>
              </a:rPr>
              <a:t>Sınır Ötesi İşbirliği Daire Başkanlığı</a:t>
            </a:r>
          </a:p>
          <a:p>
            <a:pPr marL="0" indent="0" algn="ctr">
              <a:buFontTx/>
              <a:buNone/>
              <a:defRPr/>
            </a:pPr>
            <a:r>
              <a:rPr lang="tr-TR" altLang="tr-TR" sz="1800" dirty="0">
                <a:solidFill>
                  <a:srgbClr val="002060"/>
                </a:solidFill>
                <a:hlinkClick r:id="rId3"/>
              </a:rPr>
              <a:t>www.cbc.ab.gov.tr</a:t>
            </a:r>
            <a:r>
              <a:rPr lang="tr-TR" altLang="tr-TR" sz="1800" dirty="0">
                <a:solidFill>
                  <a:srgbClr val="002060"/>
                </a:solidFill>
              </a:rPr>
              <a:t> </a:t>
            </a:r>
            <a:endParaRPr lang="tr-TR" altLang="tr-TR" sz="1800" dirty="0" smtClean="0">
              <a:solidFill>
                <a:srgbClr val="002060"/>
              </a:solidFill>
            </a:endParaRPr>
          </a:p>
          <a:p>
            <a:pPr marL="0" indent="0" algn="ctr">
              <a:buFontTx/>
              <a:buNone/>
              <a:defRPr/>
            </a:pPr>
            <a:r>
              <a:rPr lang="tr-TR" altLang="tr-TR" sz="1800" dirty="0" smtClean="0">
                <a:solidFill>
                  <a:srgbClr val="002060"/>
                </a:solidFill>
                <a:hlinkClick r:id="rId4"/>
              </a:rPr>
              <a:t>www.blacksea-cbc.net</a:t>
            </a:r>
            <a:r>
              <a:rPr lang="tr-TR" altLang="tr-TR" sz="1800" dirty="0" smtClean="0">
                <a:solidFill>
                  <a:srgbClr val="002060"/>
                </a:solidFill>
              </a:rPr>
              <a:t> </a:t>
            </a:r>
            <a:endParaRPr lang="tr-TR" altLang="tr-TR" sz="1800" dirty="0">
              <a:solidFill>
                <a:srgbClr val="002060"/>
              </a:solidFill>
            </a:endParaRPr>
          </a:p>
          <a:p>
            <a:pPr marL="0" indent="0" algn="ctr">
              <a:buFontTx/>
              <a:buNone/>
              <a:defRPr/>
            </a:pPr>
            <a:r>
              <a:rPr lang="tr-TR" altLang="tr-TR" sz="180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hlinkClick r:id="rId5"/>
              </a:rPr>
              <a:t>cbcbsb@ab.gov.tr</a:t>
            </a:r>
            <a:endParaRPr lang="tr-TR" altLang="tr-TR" sz="1800" dirty="0" smtClean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marL="0" indent="0" algn="ctr">
              <a:buFontTx/>
              <a:buNone/>
              <a:defRPr/>
            </a:pPr>
            <a:r>
              <a:rPr lang="tr-TR" altLang="tr-TR" sz="180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hlinkClick r:id="rId6"/>
              </a:rPr>
              <a:t>ncpbsb@ab.gov.tr</a:t>
            </a:r>
            <a:r>
              <a:rPr lang="tr-TR" altLang="tr-TR" sz="180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</a:t>
            </a:r>
            <a:endParaRPr lang="tr-TR" altLang="tr-TR" sz="1800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marL="0" indent="0" algn="ctr">
              <a:buFontTx/>
              <a:buNone/>
              <a:defRPr/>
            </a:pPr>
            <a:endParaRPr lang="en-US" altLang="tr-TR" sz="1800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algn="just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tr-TR" sz="1800" dirty="0">
              <a:solidFill>
                <a:srgbClr val="002060"/>
              </a:solidFill>
            </a:endParaRPr>
          </a:p>
        </p:txBody>
      </p:sp>
      <p:sp>
        <p:nvSpPr>
          <p:cNvPr id="12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391" y="398161"/>
            <a:ext cx="2139073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Resim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323" y="168976"/>
            <a:ext cx="1296144" cy="9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514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kdörtgen 6"/>
          <p:cNvSpPr/>
          <p:nvPr/>
        </p:nvSpPr>
        <p:spPr>
          <a:xfrm>
            <a:off x="286075" y="2132856"/>
            <a:ext cx="8713663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tr-TR" sz="2400" b="1" i="0" u="none" strike="noStrike" kern="1200" cap="none" spc="-15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tr-TR" sz="3200" b="1" i="0" u="none" strike="noStrike" kern="1200" cap="none" spc="-15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  <p:sp>
        <p:nvSpPr>
          <p:cNvPr id="15" name="Dikdörtgen 14"/>
          <p:cNvSpPr/>
          <p:nvPr/>
        </p:nvSpPr>
        <p:spPr>
          <a:xfrm>
            <a:off x="443838" y="1484784"/>
            <a:ext cx="83827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altLang="tr-TR" b="1" dirty="0" smtClean="0">
                <a:solidFill>
                  <a:srgbClr val="002060"/>
                </a:solidFill>
                <a:ea typeface="ＭＳ Ｐゴシック" panose="020B0600070205080204" pitchFamily="34" charset="-128"/>
              </a:rPr>
              <a:t>Türkiye’deki Program Alanı</a:t>
            </a:r>
            <a:endParaRPr lang="tr-TR" altLang="tr-TR" b="1" dirty="0">
              <a:solidFill>
                <a:srgbClr val="002060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391" y="358834"/>
            <a:ext cx="2139073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Resim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664" y="2996952"/>
            <a:ext cx="6993048" cy="3122023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" name="Dikdörtgen 2"/>
          <p:cNvSpPr/>
          <p:nvPr/>
        </p:nvSpPr>
        <p:spPr>
          <a:xfrm>
            <a:off x="1711488" y="285815"/>
            <a:ext cx="52566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altLang="tr-TR" sz="240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j-cs"/>
              </a:rPr>
              <a:t>Karadeniz Havzasında </a:t>
            </a:r>
            <a:r>
              <a:rPr lang="tr-TR" altLang="tr-TR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j-cs"/>
              </a:rPr>
              <a:t>SÖİ</a:t>
            </a:r>
            <a:endParaRPr lang="tr-TR" altLang="tr-TR" sz="2400" b="1" dirty="0">
              <a:solidFill>
                <a:srgbClr val="00206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</a:endParaRPr>
          </a:p>
          <a:p>
            <a:pPr algn="ctr"/>
            <a:r>
              <a:rPr lang="tr-TR" altLang="tr-TR" sz="240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j-cs"/>
              </a:rPr>
              <a:t>2021-2027 Dönemi</a:t>
            </a:r>
          </a:p>
        </p:txBody>
      </p:sp>
      <p:sp>
        <p:nvSpPr>
          <p:cNvPr id="4" name="Dikdörtgen 3"/>
          <p:cNvSpPr/>
          <p:nvPr/>
        </p:nvSpPr>
        <p:spPr>
          <a:xfrm>
            <a:off x="459273" y="1844824"/>
            <a:ext cx="83672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  <a:defRPr/>
            </a:pPr>
            <a:r>
              <a:rPr lang="tr-TR" altLang="tr-TR" b="1" dirty="0" err="1" smtClean="0">
                <a:solidFill>
                  <a:srgbClr val="262699"/>
                </a:solidFill>
              </a:rPr>
              <a:t>Tü</a:t>
            </a:r>
            <a:r>
              <a:rPr lang="en-GB" altLang="tr-TR" b="1" dirty="0" err="1">
                <a:solidFill>
                  <a:srgbClr val="262699"/>
                </a:solidFill>
              </a:rPr>
              <a:t>rk</a:t>
            </a:r>
            <a:r>
              <a:rPr lang="tr-TR" altLang="tr-TR" b="1" dirty="0">
                <a:solidFill>
                  <a:srgbClr val="262699"/>
                </a:solidFill>
              </a:rPr>
              <a:t>i</a:t>
            </a:r>
            <a:r>
              <a:rPr lang="en-GB" altLang="tr-TR" b="1" dirty="0">
                <a:solidFill>
                  <a:srgbClr val="262699"/>
                </a:solidFill>
              </a:rPr>
              <a:t>y</a:t>
            </a:r>
            <a:r>
              <a:rPr lang="tr-TR" altLang="tr-TR" b="1" dirty="0">
                <a:solidFill>
                  <a:srgbClr val="262699"/>
                </a:solidFill>
              </a:rPr>
              <a:t>e</a:t>
            </a:r>
            <a:r>
              <a:rPr lang="en-GB" altLang="tr-TR" b="1" dirty="0">
                <a:solidFill>
                  <a:srgbClr val="262699"/>
                </a:solidFill>
              </a:rPr>
              <a:t>: </a:t>
            </a:r>
            <a:r>
              <a:rPr lang="en-GB" altLang="tr-TR" dirty="0">
                <a:solidFill>
                  <a:srgbClr val="262699"/>
                </a:solidFill>
              </a:rPr>
              <a:t>TR21 (</a:t>
            </a:r>
            <a:r>
              <a:rPr lang="en-GB" altLang="tr-TR" dirty="0" err="1">
                <a:solidFill>
                  <a:srgbClr val="262699"/>
                </a:solidFill>
              </a:rPr>
              <a:t>Tekirdağ</a:t>
            </a:r>
            <a:r>
              <a:rPr lang="en-GB" altLang="tr-TR" dirty="0">
                <a:solidFill>
                  <a:srgbClr val="262699"/>
                </a:solidFill>
              </a:rPr>
              <a:t>, Edirne, </a:t>
            </a:r>
            <a:r>
              <a:rPr lang="en-GB" altLang="tr-TR" dirty="0" err="1">
                <a:solidFill>
                  <a:srgbClr val="262699"/>
                </a:solidFill>
              </a:rPr>
              <a:t>Kırklareli</a:t>
            </a:r>
            <a:r>
              <a:rPr lang="en-GB" altLang="tr-TR" dirty="0">
                <a:solidFill>
                  <a:srgbClr val="262699"/>
                </a:solidFill>
              </a:rPr>
              <a:t>),</a:t>
            </a:r>
            <a:r>
              <a:rPr lang="tr-TR" altLang="tr-TR" dirty="0">
                <a:solidFill>
                  <a:srgbClr val="262699"/>
                </a:solidFill>
              </a:rPr>
              <a:t> </a:t>
            </a:r>
            <a:r>
              <a:rPr lang="en-GB" altLang="tr-TR" dirty="0">
                <a:solidFill>
                  <a:srgbClr val="262699"/>
                </a:solidFill>
              </a:rPr>
              <a:t>TR10 (İstanbul), TR42</a:t>
            </a:r>
            <a:r>
              <a:rPr lang="tr-TR" altLang="tr-TR" dirty="0">
                <a:solidFill>
                  <a:srgbClr val="262699"/>
                </a:solidFill>
              </a:rPr>
              <a:t> </a:t>
            </a:r>
            <a:r>
              <a:rPr lang="en-GB" altLang="tr-TR" dirty="0">
                <a:solidFill>
                  <a:srgbClr val="262699"/>
                </a:solidFill>
              </a:rPr>
              <a:t>(</a:t>
            </a:r>
            <a:r>
              <a:rPr lang="en-GB" altLang="tr-TR" dirty="0" err="1">
                <a:solidFill>
                  <a:srgbClr val="262699"/>
                </a:solidFill>
              </a:rPr>
              <a:t>Kocaeli</a:t>
            </a:r>
            <a:r>
              <a:rPr lang="en-GB" altLang="tr-TR" dirty="0">
                <a:solidFill>
                  <a:srgbClr val="262699"/>
                </a:solidFill>
              </a:rPr>
              <a:t>,</a:t>
            </a:r>
            <a:r>
              <a:rPr lang="tr-TR" altLang="tr-TR" dirty="0">
                <a:solidFill>
                  <a:srgbClr val="262699"/>
                </a:solidFill>
              </a:rPr>
              <a:t> </a:t>
            </a:r>
            <a:r>
              <a:rPr lang="en-GB" altLang="tr-TR" dirty="0" err="1">
                <a:solidFill>
                  <a:srgbClr val="262699"/>
                </a:solidFill>
              </a:rPr>
              <a:t>Sakarya</a:t>
            </a:r>
            <a:r>
              <a:rPr lang="en-GB" altLang="tr-TR" dirty="0">
                <a:solidFill>
                  <a:srgbClr val="262699"/>
                </a:solidFill>
              </a:rPr>
              <a:t>, </a:t>
            </a:r>
            <a:r>
              <a:rPr lang="en-GB" altLang="tr-TR" dirty="0" err="1">
                <a:solidFill>
                  <a:srgbClr val="262699"/>
                </a:solidFill>
              </a:rPr>
              <a:t>Düzce</a:t>
            </a:r>
            <a:r>
              <a:rPr lang="en-GB" altLang="tr-TR" dirty="0">
                <a:solidFill>
                  <a:srgbClr val="262699"/>
                </a:solidFill>
              </a:rPr>
              <a:t>, </a:t>
            </a:r>
            <a:r>
              <a:rPr lang="en-GB" altLang="tr-TR" dirty="0" err="1">
                <a:solidFill>
                  <a:srgbClr val="262699"/>
                </a:solidFill>
              </a:rPr>
              <a:t>Bolu</a:t>
            </a:r>
            <a:r>
              <a:rPr lang="en-GB" altLang="tr-TR" dirty="0">
                <a:solidFill>
                  <a:srgbClr val="262699"/>
                </a:solidFill>
              </a:rPr>
              <a:t>, </a:t>
            </a:r>
            <a:r>
              <a:rPr lang="en-GB" altLang="tr-TR" dirty="0" err="1">
                <a:solidFill>
                  <a:srgbClr val="262699"/>
                </a:solidFill>
              </a:rPr>
              <a:t>Yalova</a:t>
            </a:r>
            <a:r>
              <a:rPr lang="en-GB" altLang="tr-TR" dirty="0">
                <a:solidFill>
                  <a:srgbClr val="262699"/>
                </a:solidFill>
              </a:rPr>
              <a:t>), TR81</a:t>
            </a:r>
            <a:r>
              <a:rPr lang="tr-TR" altLang="tr-TR" dirty="0">
                <a:solidFill>
                  <a:srgbClr val="262699"/>
                </a:solidFill>
              </a:rPr>
              <a:t> </a:t>
            </a:r>
            <a:r>
              <a:rPr lang="en-GB" altLang="tr-TR" dirty="0">
                <a:solidFill>
                  <a:srgbClr val="262699"/>
                </a:solidFill>
              </a:rPr>
              <a:t>(</a:t>
            </a:r>
            <a:r>
              <a:rPr lang="en-GB" altLang="tr-TR" dirty="0" err="1">
                <a:solidFill>
                  <a:srgbClr val="262699"/>
                </a:solidFill>
              </a:rPr>
              <a:t>Zonguldak</a:t>
            </a:r>
            <a:r>
              <a:rPr lang="en-GB" altLang="tr-TR" dirty="0">
                <a:solidFill>
                  <a:srgbClr val="262699"/>
                </a:solidFill>
              </a:rPr>
              <a:t>, </a:t>
            </a:r>
            <a:r>
              <a:rPr lang="en-GB" altLang="tr-TR" dirty="0" err="1">
                <a:solidFill>
                  <a:srgbClr val="262699"/>
                </a:solidFill>
              </a:rPr>
              <a:t>Karabük</a:t>
            </a:r>
            <a:r>
              <a:rPr lang="en-GB" altLang="tr-TR" dirty="0">
                <a:solidFill>
                  <a:srgbClr val="262699"/>
                </a:solidFill>
              </a:rPr>
              <a:t>, </a:t>
            </a:r>
            <a:r>
              <a:rPr lang="en-GB" altLang="tr-TR" dirty="0" err="1">
                <a:solidFill>
                  <a:srgbClr val="262699"/>
                </a:solidFill>
              </a:rPr>
              <a:t>Bartın</a:t>
            </a:r>
            <a:r>
              <a:rPr lang="en-GB" altLang="tr-TR" dirty="0">
                <a:solidFill>
                  <a:srgbClr val="262699"/>
                </a:solidFill>
              </a:rPr>
              <a:t>), TR82 (</a:t>
            </a:r>
            <a:r>
              <a:rPr lang="en-GB" altLang="tr-TR" dirty="0" err="1">
                <a:solidFill>
                  <a:srgbClr val="262699"/>
                </a:solidFill>
              </a:rPr>
              <a:t>Kastamonu</a:t>
            </a:r>
            <a:r>
              <a:rPr lang="en-GB" altLang="tr-TR" dirty="0">
                <a:solidFill>
                  <a:srgbClr val="262699"/>
                </a:solidFill>
              </a:rPr>
              <a:t>,</a:t>
            </a:r>
            <a:r>
              <a:rPr lang="tr-TR" altLang="tr-TR" dirty="0">
                <a:solidFill>
                  <a:srgbClr val="262699"/>
                </a:solidFill>
              </a:rPr>
              <a:t> </a:t>
            </a:r>
            <a:r>
              <a:rPr lang="en-GB" altLang="tr-TR" dirty="0" err="1">
                <a:solidFill>
                  <a:srgbClr val="262699"/>
                </a:solidFill>
              </a:rPr>
              <a:t>Çankırı</a:t>
            </a:r>
            <a:r>
              <a:rPr lang="en-GB" altLang="tr-TR" dirty="0">
                <a:solidFill>
                  <a:srgbClr val="262699"/>
                </a:solidFill>
              </a:rPr>
              <a:t>,</a:t>
            </a:r>
            <a:r>
              <a:rPr lang="tr-TR" altLang="tr-TR" dirty="0">
                <a:solidFill>
                  <a:srgbClr val="262699"/>
                </a:solidFill>
              </a:rPr>
              <a:t> </a:t>
            </a:r>
            <a:r>
              <a:rPr lang="en-GB" altLang="tr-TR" dirty="0" err="1">
                <a:solidFill>
                  <a:srgbClr val="262699"/>
                </a:solidFill>
              </a:rPr>
              <a:t>Sinop</a:t>
            </a:r>
            <a:r>
              <a:rPr lang="en-GB" altLang="tr-TR" dirty="0">
                <a:solidFill>
                  <a:srgbClr val="262699"/>
                </a:solidFill>
              </a:rPr>
              <a:t>), TR83 (Samsun, </a:t>
            </a:r>
            <a:r>
              <a:rPr lang="en-GB" altLang="tr-TR" dirty="0" err="1">
                <a:solidFill>
                  <a:srgbClr val="262699"/>
                </a:solidFill>
              </a:rPr>
              <a:t>Tokat</a:t>
            </a:r>
            <a:r>
              <a:rPr lang="en-GB" altLang="tr-TR" dirty="0">
                <a:solidFill>
                  <a:srgbClr val="262699"/>
                </a:solidFill>
              </a:rPr>
              <a:t>, </a:t>
            </a:r>
            <a:r>
              <a:rPr lang="en-GB" altLang="tr-TR" dirty="0" err="1">
                <a:solidFill>
                  <a:srgbClr val="262699"/>
                </a:solidFill>
              </a:rPr>
              <a:t>Çorum</a:t>
            </a:r>
            <a:r>
              <a:rPr lang="en-GB" altLang="tr-TR" dirty="0">
                <a:solidFill>
                  <a:srgbClr val="262699"/>
                </a:solidFill>
              </a:rPr>
              <a:t>, </a:t>
            </a:r>
            <a:r>
              <a:rPr lang="en-GB" altLang="tr-TR" dirty="0" err="1">
                <a:solidFill>
                  <a:srgbClr val="262699"/>
                </a:solidFill>
              </a:rPr>
              <a:t>Amasya</a:t>
            </a:r>
            <a:r>
              <a:rPr lang="en-GB" altLang="tr-TR" dirty="0">
                <a:solidFill>
                  <a:srgbClr val="262699"/>
                </a:solidFill>
              </a:rPr>
              <a:t>)</a:t>
            </a:r>
            <a:r>
              <a:rPr lang="tr-TR" altLang="tr-TR" dirty="0">
                <a:solidFill>
                  <a:srgbClr val="262699"/>
                </a:solidFill>
              </a:rPr>
              <a:t>, </a:t>
            </a:r>
            <a:r>
              <a:rPr lang="en-GB" altLang="tr-TR" dirty="0">
                <a:solidFill>
                  <a:srgbClr val="262699"/>
                </a:solidFill>
              </a:rPr>
              <a:t>TR90 (Trabzon,</a:t>
            </a:r>
            <a:r>
              <a:rPr lang="tr-TR" altLang="tr-TR" dirty="0">
                <a:solidFill>
                  <a:srgbClr val="262699"/>
                </a:solidFill>
              </a:rPr>
              <a:t> </a:t>
            </a:r>
            <a:r>
              <a:rPr lang="en-GB" altLang="tr-TR" dirty="0" err="1">
                <a:solidFill>
                  <a:srgbClr val="262699"/>
                </a:solidFill>
              </a:rPr>
              <a:t>Ordu</a:t>
            </a:r>
            <a:r>
              <a:rPr lang="en-GB" altLang="tr-TR" dirty="0">
                <a:solidFill>
                  <a:srgbClr val="262699"/>
                </a:solidFill>
              </a:rPr>
              <a:t>, </a:t>
            </a:r>
            <a:r>
              <a:rPr lang="en-GB" altLang="tr-TR" dirty="0" err="1">
                <a:solidFill>
                  <a:srgbClr val="262699"/>
                </a:solidFill>
              </a:rPr>
              <a:t>Giresun</a:t>
            </a:r>
            <a:r>
              <a:rPr lang="en-GB" altLang="tr-TR" dirty="0">
                <a:solidFill>
                  <a:srgbClr val="262699"/>
                </a:solidFill>
              </a:rPr>
              <a:t>, </a:t>
            </a:r>
            <a:r>
              <a:rPr lang="en-GB" altLang="tr-TR" dirty="0" err="1">
                <a:solidFill>
                  <a:srgbClr val="262699"/>
                </a:solidFill>
              </a:rPr>
              <a:t>Rize</a:t>
            </a:r>
            <a:r>
              <a:rPr lang="en-GB" altLang="tr-TR" dirty="0">
                <a:solidFill>
                  <a:srgbClr val="262699"/>
                </a:solidFill>
              </a:rPr>
              <a:t>, </a:t>
            </a:r>
            <a:r>
              <a:rPr lang="en-GB" altLang="tr-TR" dirty="0" err="1">
                <a:solidFill>
                  <a:srgbClr val="262699"/>
                </a:solidFill>
              </a:rPr>
              <a:t>Artvin</a:t>
            </a:r>
            <a:r>
              <a:rPr lang="en-GB" altLang="tr-TR" dirty="0">
                <a:solidFill>
                  <a:srgbClr val="262699"/>
                </a:solidFill>
              </a:rPr>
              <a:t>, </a:t>
            </a:r>
            <a:r>
              <a:rPr lang="en-GB" altLang="tr-TR" dirty="0" err="1">
                <a:solidFill>
                  <a:srgbClr val="262699"/>
                </a:solidFill>
              </a:rPr>
              <a:t>Gümüşhane</a:t>
            </a:r>
            <a:r>
              <a:rPr lang="en-GB" altLang="tr-TR" dirty="0">
                <a:solidFill>
                  <a:srgbClr val="262699"/>
                </a:solidFill>
              </a:rPr>
              <a:t>)</a:t>
            </a:r>
            <a:r>
              <a:rPr lang="tr-TR" altLang="tr-TR" dirty="0" smtClean="0">
                <a:solidFill>
                  <a:srgbClr val="262699"/>
                </a:solidFill>
              </a:rPr>
              <a:t>;</a:t>
            </a:r>
            <a:endParaRPr lang="en-GB" altLang="tr-TR" dirty="0">
              <a:solidFill>
                <a:srgbClr val="262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1393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ikdörtgen 1"/>
          <p:cNvSpPr>
            <a:spLocks noChangeArrowheads="1"/>
          </p:cNvSpPr>
          <p:nvPr/>
        </p:nvSpPr>
        <p:spPr bwMode="auto">
          <a:xfrm>
            <a:off x="1187624" y="447055"/>
            <a:ext cx="74161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İdari </a:t>
            </a:r>
            <a:r>
              <a:rPr lang="tr-TR" altLang="tr-TR" sz="2400" b="1" dirty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Yapı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91613" y="1556792"/>
            <a:ext cx="8472875" cy="4259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9250" tIns="51610" rIns="99250" bIns="51610">
            <a:spAutoFit/>
          </a:bodyPr>
          <a:lstStyle>
            <a:lvl1pPr marL="307975" indent="-306388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07975" algn="l"/>
                <a:tab pos="1222375" algn="l"/>
                <a:tab pos="2136775" algn="l"/>
                <a:tab pos="3051175" algn="l"/>
                <a:tab pos="3965575" algn="l"/>
                <a:tab pos="4879975" algn="l"/>
                <a:tab pos="5794375" algn="l"/>
                <a:tab pos="6708775" algn="l"/>
                <a:tab pos="7623175" algn="l"/>
                <a:tab pos="8537575" algn="l"/>
                <a:tab pos="9451975" algn="l"/>
                <a:tab pos="10366375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07975" algn="l"/>
                <a:tab pos="1222375" algn="l"/>
                <a:tab pos="2136775" algn="l"/>
                <a:tab pos="3051175" algn="l"/>
                <a:tab pos="3965575" algn="l"/>
                <a:tab pos="4879975" algn="l"/>
                <a:tab pos="5794375" algn="l"/>
                <a:tab pos="6708775" algn="l"/>
                <a:tab pos="7623175" algn="l"/>
                <a:tab pos="8537575" algn="l"/>
                <a:tab pos="9451975" algn="l"/>
                <a:tab pos="10366375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07975" algn="l"/>
                <a:tab pos="1222375" algn="l"/>
                <a:tab pos="2136775" algn="l"/>
                <a:tab pos="3051175" algn="l"/>
                <a:tab pos="3965575" algn="l"/>
                <a:tab pos="4879975" algn="l"/>
                <a:tab pos="5794375" algn="l"/>
                <a:tab pos="6708775" algn="l"/>
                <a:tab pos="7623175" algn="l"/>
                <a:tab pos="8537575" algn="l"/>
                <a:tab pos="9451975" algn="l"/>
                <a:tab pos="10366375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07975" algn="l"/>
                <a:tab pos="1222375" algn="l"/>
                <a:tab pos="2136775" algn="l"/>
                <a:tab pos="3051175" algn="l"/>
                <a:tab pos="3965575" algn="l"/>
                <a:tab pos="4879975" algn="l"/>
                <a:tab pos="5794375" algn="l"/>
                <a:tab pos="6708775" algn="l"/>
                <a:tab pos="7623175" algn="l"/>
                <a:tab pos="8537575" algn="l"/>
                <a:tab pos="9451975" algn="l"/>
                <a:tab pos="10366375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07975" algn="l"/>
                <a:tab pos="1222375" algn="l"/>
                <a:tab pos="2136775" algn="l"/>
                <a:tab pos="3051175" algn="l"/>
                <a:tab pos="3965575" algn="l"/>
                <a:tab pos="4879975" algn="l"/>
                <a:tab pos="5794375" algn="l"/>
                <a:tab pos="6708775" algn="l"/>
                <a:tab pos="7623175" algn="l"/>
                <a:tab pos="8537575" algn="l"/>
                <a:tab pos="9451975" algn="l"/>
                <a:tab pos="10366375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07975" algn="l"/>
                <a:tab pos="1222375" algn="l"/>
                <a:tab pos="2136775" algn="l"/>
                <a:tab pos="3051175" algn="l"/>
                <a:tab pos="3965575" algn="l"/>
                <a:tab pos="4879975" algn="l"/>
                <a:tab pos="5794375" algn="l"/>
                <a:tab pos="6708775" algn="l"/>
                <a:tab pos="7623175" algn="l"/>
                <a:tab pos="8537575" algn="l"/>
                <a:tab pos="9451975" algn="l"/>
                <a:tab pos="10366375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07975" algn="l"/>
                <a:tab pos="1222375" algn="l"/>
                <a:tab pos="2136775" algn="l"/>
                <a:tab pos="3051175" algn="l"/>
                <a:tab pos="3965575" algn="l"/>
                <a:tab pos="4879975" algn="l"/>
                <a:tab pos="5794375" algn="l"/>
                <a:tab pos="6708775" algn="l"/>
                <a:tab pos="7623175" algn="l"/>
                <a:tab pos="8537575" algn="l"/>
                <a:tab pos="9451975" algn="l"/>
                <a:tab pos="10366375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07975" algn="l"/>
                <a:tab pos="1222375" algn="l"/>
                <a:tab pos="2136775" algn="l"/>
                <a:tab pos="3051175" algn="l"/>
                <a:tab pos="3965575" algn="l"/>
                <a:tab pos="4879975" algn="l"/>
                <a:tab pos="5794375" algn="l"/>
                <a:tab pos="6708775" algn="l"/>
                <a:tab pos="7623175" algn="l"/>
                <a:tab pos="8537575" algn="l"/>
                <a:tab pos="9451975" algn="l"/>
                <a:tab pos="10366375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07975" algn="l"/>
                <a:tab pos="1222375" algn="l"/>
                <a:tab pos="2136775" algn="l"/>
                <a:tab pos="3051175" algn="l"/>
                <a:tab pos="3965575" algn="l"/>
                <a:tab pos="4879975" algn="l"/>
                <a:tab pos="5794375" algn="l"/>
                <a:tab pos="6708775" algn="l"/>
                <a:tab pos="7623175" algn="l"/>
                <a:tab pos="8537575" algn="l"/>
                <a:tab pos="9451975" algn="l"/>
                <a:tab pos="10366375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marL="0" lvl="0" indent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800" b="1" dirty="0" err="1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Yönetim</a:t>
            </a:r>
            <a:r>
              <a:rPr lang="en-US" sz="1800" b="1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US" sz="1800" b="1" dirty="0" err="1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Makamı</a:t>
            </a:r>
            <a:r>
              <a:rPr lang="en-US" sz="1800" b="1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: </a:t>
            </a:r>
            <a:r>
              <a:rPr lang="tr-TR" sz="18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Romanya</a:t>
            </a:r>
            <a:r>
              <a:rPr lang="en-US" sz="18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B</a:t>
            </a:r>
            <a:r>
              <a:rPr lang="tr-TR" sz="1800" dirty="0" err="1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ayındırlık</a:t>
            </a:r>
            <a:r>
              <a:rPr lang="tr-TR" sz="18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,</a:t>
            </a:r>
            <a:r>
              <a:rPr lang="en-US" sz="18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Kalkınma</a:t>
            </a:r>
            <a:r>
              <a:rPr lang="en-US" sz="18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</a:t>
            </a:r>
            <a:r>
              <a:rPr lang="tr-TR" sz="18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ve Yönetim </a:t>
            </a:r>
            <a:r>
              <a:rPr lang="en-US" sz="1800" dirty="0" err="1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Bakanlığı</a:t>
            </a:r>
            <a:r>
              <a:rPr lang="en-US" sz="18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</a:t>
            </a:r>
            <a:endParaRPr lang="tr-TR" sz="1800" dirty="0">
              <a:solidFill>
                <a:srgbClr val="1F497D"/>
              </a:solidFill>
              <a:latin typeface="Calibri"/>
              <a:ea typeface="+mn-ea"/>
              <a:cs typeface="+mn-cs"/>
            </a:endParaRPr>
          </a:p>
          <a:p>
            <a:pPr marL="0" lvl="0" indent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US" sz="1800" dirty="0">
              <a:solidFill>
                <a:srgbClr val="1F497D"/>
              </a:solidFill>
              <a:latin typeface="Calibri"/>
              <a:ea typeface="+mn-ea"/>
              <a:cs typeface="+mn-cs"/>
            </a:endParaRPr>
          </a:p>
          <a:p>
            <a:pPr marL="0" lvl="0" indent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800" b="1" dirty="0" err="1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Ulusal</a:t>
            </a:r>
            <a:r>
              <a:rPr lang="en-US" sz="1800" b="1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US" sz="1800" b="1" dirty="0" err="1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Otorite</a:t>
            </a:r>
            <a:r>
              <a:rPr lang="en-US" sz="1800" b="1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: </a:t>
            </a:r>
            <a:r>
              <a:rPr lang="en-US" sz="1800" dirty="0" err="1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Avrupa</a:t>
            </a:r>
            <a:r>
              <a:rPr lang="en-US" sz="18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Birliği</a:t>
            </a:r>
            <a:r>
              <a:rPr lang="en-US" sz="18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Ba</a:t>
            </a:r>
            <a:r>
              <a:rPr lang="tr-TR" sz="18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ş</a:t>
            </a:r>
            <a:r>
              <a:rPr lang="en-US" sz="1800" dirty="0" err="1" smtClean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kanlığı</a:t>
            </a:r>
            <a:r>
              <a:rPr lang="tr-TR" sz="1800" dirty="0" smtClean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(Sınır Ötesi İşbirliği Daire Başkanlığı)</a:t>
            </a:r>
            <a:endParaRPr lang="tr-TR" sz="1800" dirty="0">
              <a:solidFill>
                <a:srgbClr val="1F497D"/>
              </a:solidFill>
              <a:latin typeface="Calibri"/>
              <a:ea typeface="+mn-ea"/>
              <a:cs typeface="+mn-cs"/>
            </a:endParaRPr>
          </a:p>
          <a:p>
            <a:pPr marL="0" lvl="0" indent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US" sz="1800" dirty="0">
              <a:solidFill>
                <a:srgbClr val="1F497D"/>
              </a:solidFill>
              <a:latin typeface="Calibri"/>
              <a:ea typeface="+mn-ea"/>
              <a:cs typeface="+mn-cs"/>
            </a:endParaRPr>
          </a:p>
          <a:p>
            <a:pPr marL="0" lvl="0" indent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800" b="1" dirty="0" err="1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Ortak</a:t>
            </a:r>
            <a:r>
              <a:rPr lang="en-US" sz="1800" b="1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US" sz="1800" b="1" dirty="0" err="1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İzleme</a:t>
            </a:r>
            <a:r>
              <a:rPr lang="en-US" sz="1800" b="1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US" sz="1800" b="1" dirty="0" err="1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Komitesi</a:t>
            </a:r>
            <a:r>
              <a:rPr lang="en-US" sz="1800" b="1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: </a:t>
            </a:r>
            <a:r>
              <a:rPr lang="tr-TR" sz="1800" dirty="0" smtClean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7 </a:t>
            </a:r>
            <a:r>
              <a:rPr lang="tr-TR" sz="18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ülkeden Ulusal Otorite temsilcilerinden oluşur. </a:t>
            </a:r>
          </a:p>
          <a:p>
            <a:pPr marL="0" lvl="0" indent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tr-TR" sz="1800" dirty="0">
              <a:solidFill>
                <a:srgbClr val="1F497D"/>
              </a:solidFill>
              <a:latin typeface="Calibri"/>
              <a:ea typeface="+mn-ea"/>
              <a:cs typeface="+mn-cs"/>
            </a:endParaRPr>
          </a:p>
          <a:p>
            <a:pPr marL="0" lvl="0" indent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800" b="1" dirty="0" err="1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Ortak</a:t>
            </a:r>
            <a:r>
              <a:rPr lang="en-US" sz="1800" b="1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</a:t>
            </a:r>
            <a:r>
              <a:rPr lang="tr-TR" sz="1800" b="1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Teknik </a:t>
            </a:r>
            <a:r>
              <a:rPr lang="en-US" sz="1800" b="1" dirty="0" err="1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Sekretarya</a:t>
            </a:r>
            <a:r>
              <a:rPr lang="en-US" sz="1800" b="1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(</a:t>
            </a:r>
            <a:r>
              <a:rPr lang="tr-TR" sz="1800" b="1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Köstence</a:t>
            </a:r>
            <a:r>
              <a:rPr lang="en-US" sz="1800" b="1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)</a:t>
            </a:r>
            <a:r>
              <a:rPr lang="tr-TR" sz="1800" b="1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: </a:t>
            </a:r>
            <a:r>
              <a:rPr lang="en-US" sz="18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Program ve </a:t>
            </a:r>
            <a:r>
              <a:rPr lang="en-US" sz="1800" dirty="0" err="1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potansiyel</a:t>
            </a:r>
            <a:r>
              <a:rPr lang="en-US" sz="18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yararlanıcılar</a:t>
            </a:r>
            <a:r>
              <a:rPr lang="en-US" sz="18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/</a:t>
            </a:r>
            <a:r>
              <a:rPr lang="tr-TR" sz="18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yararlanıcılar</a:t>
            </a:r>
            <a:r>
              <a:rPr lang="en-US" sz="18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arasındaki</a:t>
            </a:r>
            <a:r>
              <a:rPr lang="en-US" sz="18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irtibat</a:t>
            </a:r>
            <a:r>
              <a:rPr lang="tr-TR" sz="18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noktasıdır</a:t>
            </a:r>
            <a:r>
              <a:rPr lang="en-US" sz="18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.</a:t>
            </a:r>
            <a:endParaRPr lang="tr-TR" sz="1800" dirty="0">
              <a:solidFill>
                <a:srgbClr val="1F497D"/>
              </a:solidFill>
              <a:latin typeface="Calibri"/>
              <a:ea typeface="+mn-ea"/>
              <a:cs typeface="+mn-cs"/>
            </a:endParaRPr>
          </a:p>
          <a:p>
            <a:pPr marL="0" lvl="0" indent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tr-TR" sz="1800" dirty="0">
              <a:solidFill>
                <a:srgbClr val="1F497D"/>
              </a:solidFill>
              <a:latin typeface="Calibri"/>
              <a:ea typeface="+mn-ea"/>
              <a:cs typeface="+mn-cs"/>
            </a:endParaRPr>
          </a:p>
          <a:p>
            <a:pPr marL="0" indent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tr-TR" sz="1800" b="1" dirty="0">
                <a:solidFill>
                  <a:srgbClr val="1F497D"/>
                </a:solidFill>
                <a:latin typeface="Calibri"/>
              </a:rPr>
              <a:t>Ulusal İrtibat Noktası</a:t>
            </a:r>
            <a:r>
              <a:rPr lang="tr-TR" sz="1800" dirty="0">
                <a:solidFill>
                  <a:srgbClr val="1F497D"/>
                </a:solidFill>
                <a:latin typeface="Calibri"/>
              </a:rPr>
              <a:t>: Avrupa Birliği Başkanlığı</a:t>
            </a:r>
            <a:r>
              <a:rPr lang="tr-TR" sz="1800" dirty="0" smtClean="0">
                <a:solidFill>
                  <a:srgbClr val="1F497D"/>
                </a:solidFill>
                <a:latin typeface="Calibri"/>
              </a:rPr>
              <a:t> İstanbul Temsilciliği</a:t>
            </a:r>
            <a:endParaRPr lang="tr-TR" sz="1800" dirty="0">
              <a:solidFill>
                <a:srgbClr val="1F497D"/>
              </a:solidFill>
              <a:latin typeface="Calibri"/>
            </a:endParaRPr>
          </a:p>
          <a:p>
            <a:pPr marL="0" lvl="0" indent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tr-TR" sz="1800" dirty="0">
              <a:solidFill>
                <a:srgbClr val="1F497D"/>
              </a:solidFill>
              <a:latin typeface="Calibri"/>
              <a:ea typeface="+mn-ea"/>
              <a:cs typeface="+mn-cs"/>
            </a:endParaRPr>
          </a:p>
          <a:p>
            <a:pPr marL="0" lvl="0" indent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tr-TR" sz="1800" b="1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Kontrol İrtibat Noktası (CCP</a:t>
            </a:r>
            <a:r>
              <a:rPr lang="tr-TR" sz="1800" b="1" dirty="0" smtClean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): </a:t>
            </a:r>
            <a:r>
              <a:rPr lang="tr-TR" sz="1800" dirty="0" smtClean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Avrupa Birliği Başkanlığı (İzleme ve Değerlendirme Daire Başkanlığı)</a:t>
            </a:r>
            <a:endParaRPr lang="tr-TR" sz="1800" dirty="0">
              <a:solidFill>
                <a:srgbClr val="1F497D"/>
              </a:solidFill>
              <a:latin typeface="Calibri"/>
              <a:ea typeface="+mn-ea"/>
              <a:cs typeface="+mn-cs"/>
            </a:endParaRPr>
          </a:p>
          <a:p>
            <a:pPr marL="0" lvl="0" indent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tr-TR" sz="1800" dirty="0">
              <a:solidFill>
                <a:srgbClr val="1F497D"/>
              </a:solidFill>
              <a:latin typeface="Calibri"/>
              <a:ea typeface="+mn-ea"/>
              <a:cs typeface="+mn-cs"/>
            </a:endParaRPr>
          </a:p>
          <a:p>
            <a:pPr marL="0" lvl="0" indent="0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tr-TR" altLang="tr-TR" sz="1800" b="1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Programın </a:t>
            </a:r>
            <a:r>
              <a:rPr lang="tr-TR" altLang="tr-TR" sz="1800" b="1" dirty="0" smtClean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2021-2027 </a:t>
            </a:r>
            <a:r>
              <a:rPr lang="tr-TR" altLang="tr-TR" sz="1800" b="1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bütçesi</a:t>
            </a:r>
            <a:r>
              <a:rPr lang="tr-TR" altLang="tr-TR" sz="1800" b="1" dirty="0" smtClean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: </a:t>
            </a:r>
            <a:r>
              <a:rPr lang="tr-TR" altLang="tr-TR" sz="1800" dirty="0" smtClean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72 </a:t>
            </a:r>
            <a:r>
              <a:rPr lang="tr-TR" altLang="tr-TR" sz="18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milyon </a:t>
            </a:r>
            <a:r>
              <a:rPr lang="tr-TR" altLang="tr-TR" sz="1800" dirty="0" smtClean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avro</a:t>
            </a:r>
            <a:endParaRPr lang="tr-TR" altLang="tr-TR" sz="1800" dirty="0">
              <a:solidFill>
                <a:srgbClr val="1F497D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391" y="398161"/>
            <a:ext cx="2139073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615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323528" y="1309832"/>
            <a:ext cx="8820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endParaRPr lang="tr-TR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endParaRPr lang="tr-TR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endParaRPr lang="tr-TR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" name="Dikdörtgen 1"/>
          <p:cNvSpPr>
            <a:spLocks noChangeArrowheads="1"/>
          </p:cNvSpPr>
          <p:nvPr/>
        </p:nvSpPr>
        <p:spPr bwMode="auto">
          <a:xfrm>
            <a:off x="1079504" y="406267"/>
            <a:ext cx="74161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Öncelikler</a:t>
            </a:r>
          </a:p>
        </p:txBody>
      </p:sp>
      <p:sp>
        <p:nvSpPr>
          <p:cNvPr id="5" name="Dikdörtgen 4"/>
          <p:cNvSpPr/>
          <p:nvPr/>
        </p:nvSpPr>
        <p:spPr>
          <a:xfrm>
            <a:off x="467544" y="1160755"/>
            <a:ext cx="8496944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tr-TR" sz="2800" b="1" u="sng" dirty="0">
              <a:solidFill>
                <a:schemeClr val="tx2"/>
              </a:solidFill>
            </a:endParaRPr>
          </a:p>
          <a:p>
            <a:pPr algn="ctr"/>
            <a:r>
              <a:rPr lang="tr-TR" sz="2800" b="1" dirty="0" smtClean="0">
                <a:solidFill>
                  <a:schemeClr val="tx2"/>
                </a:solidFill>
              </a:rPr>
              <a:t>2021-2027 Dönemi </a:t>
            </a:r>
            <a:r>
              <a:rPr lang="tr-TR" sz="2800" b="1" dirty="0">
                <a:solidFill>
                  <a:schemeClr val="tx2"/>
                </a:solidFill>
              </a:rPr>
              <a:t>Öncelikleri: </a:t>
            </a:r>
          </a:p>
          <a:p>
            <a:pPr algn="ctr"/>
            <a:endParaRPr lang="tr-TR" sz="2800" b="1" dirty="0">
              <a:solidFill>
                <a:schemeClr val="tx2"/>
              </a:solidFill>
            </a:endParaRPr>
          </a:p>
          <a:p>
            <a:pPr marL="342900" lvl="0" indent="-342900">
              <a:spcBef>
                <a:spcPct val="0"/>
              </a:spcBef>
              <a:buFont typeface="Wingdings" pitchFamily="2" charset="2"/>
              <a:buChar char="Ø"/>
            </a:pPr>
            <a:r>
              <a:rPr lang="tr-TR" sz="2200" b="1" i="1" u="sng" dirty="0" smtClean="0">
                <a:solidFill>
                  <a:srgbClr val="1E497D"/>
                </a:solidFill>
              </a:rPr>
              <a:t>Öncelik</a:t>
            </a:r>
            <a:r>
              <a:rPr lang="tr-TR" sz="2200" b="1" i="1" u="sng" dirty="0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b="1" i="1" u="sng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tr-TR" sz="2200" b="1" i="1" u="sng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tr-TR" sz="2200" b="1" i="1" u="sng" dirty="0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Mavi ve Akıllı </a:t>
            </a:r>
            <a:r>
              <a:rPr lang="tr-TR" sz="2200" b="1" i="1" u="sng" dirty="0" smtClean="0">
                <a:solidFill>
                  <a:srgbClr val="1E497D"/>
                </a:solidFill>
              </a:rPr>
              <a:t>Bölge</a:t>
            </a:r>
            <a:endParaRPr lang="tr-TR" i="1" dirty="0">
              <a:solidFill>
                <a:srgbClr val="1E497D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tr-TR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SO 1: Araştırma ve </a:t>
            </a:r>
            <a:r>
              <a:rPr lang="tr-TR" i="1" dirty="0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yenilikçilik </a:t>
            </a:r>
            <a:r>
              <a:rPr lang="tr-TR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kapasitelerinin </a:t>
            </a:r>
            <a:r>
              <a:rPr lang="tr-TR" i="1" dirty="0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geliştirilip artırılması ve </a:t>
            </a:r>
            <a:r>
              <a:rPr lang="tr-TR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ileri teknolojilerin </a:t>
            </a:r>
            <a:r>
              <a:rPr lang="tr-TR" i="1" dirty="0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benimsenmesi</a:t>
            </a:r>
            <a:endParaRPr lang="tr-TR" sz="2000" dirty="0">
              <a:solidFill>
                <a:schemeClr val="tx2"/>
              </a:solidFill>
            </a:endParaRPr>
          </a:p>
          <a:p>
            <a:pPr marL="342900" lvl="0" indent="-342900">
              <a:spcBef>
                <a:spcPct val="0"/>
              </a:spcBef>
              <a:buFont typeface="Wingdings" pitchFamily="2" charset="2"/>
              <a:buChar char="Ø"/>
            </a:pPr>
            <a:r>
              <a:rPr lang="tr-TR" sz="2200" b="1" i="1" u="sng" dirty="0" smtClean="0">
                <a:solidFill>
                  <a:srgbClr val="1E497D"/>
                </a:solidFill>
              </a:rPr>
              <a:t>Öncelik 2</a:t>
            </a:r>
            <a:r>
              <a:rPr lang="tr-TR" sz="2200" b="1" i="1" u="sng" dirty="0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: Temiz ve Yeşil Bölge</a:t>
            </a:r>
            <a:endParaRPr lang="tr-TR" sz="2000" b="1" dirty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tr-TR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SO 4: </a:t>
            </a:r>
            <a:r>
              <a:rPr lang="en-US" i="1" dirty="0" err="1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Ekosistem</a:t>
            </a:r>
            <a:r>
              <a:rPr lang="en-US" i="1" dirty="0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temelli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yaklaşımları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dikkate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alarak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iklim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değişikliğine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uyum</a:t>
            </a:r>
            <a:r>
              <a:rPr lang="tr-TR" i="1" dirty="0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un</a:t>
            </a:r>
            <a:r>
              <a:rPr lang="en-US" i="1" dirty="0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ve</a:t>
            </a:r>
            <a:r>
              <a:rPr lang="tr-TR" i="1" dirty="0">
                <a:solidFill>
                  <a:srgbClr val="1E497D"/>
                </a:solidFill>
              </a:rPr>
              <a:t> </a:t>
            </a:r>
            <a:r>
              <a:rPr lang="en-US" i="1" dirty="0" err="1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dayanıklılığın</a:t>
            </a:r>
            <a:r>
              <a:rPr lang="en-US" i="1" dirty="0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teşvik</a:t>
            </a:r>
            <a:r>
              <a:rPr lang="en-US" i="1" dirty="0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edilmesi</a:t>
            </a:r>
            <a:r>
              <a:rPr lang="tr-TR" i="1" dirty="0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i="1" dirty="0">
                <a:solidFill>
                  <a:srgbClr val="1E497D"/>
                </a:solidFill>
              </a:rPr>
              <a:t>afet </a:t>
            </a:r>
            <a:r>
              <a:rPr lang="en-US" i="1" dirty="0" err="1">
                <a:solidFill>
                  <a:srgbClr val="1E497D"/>
                </a:solidFill>
              </a:rPr>
              <a:t>riskinin</a:t>
            </a:r>
            <a:r>
              <a:rPr lang="en-US" i="1" dirty="0">
                <a:solidFill>
                  <a:srgbClr val="1E497D"/>
                </a:solidFill>
              </a:rPr>
              <a:t> </a:t>
            </a:r>
            <a:r>
              <a:rPr lang="en-US" i="1" dirty="0" err="1">
                <a:solidFill>
                  <a:srgbClr val="1E497D"/>
                </a:solidFill>
              </a:rPr>
              <a:t>önlenmesi</a:t>
            </a:r>
            <a:r>
              <a:rPr lang="en-US" i="1" dirty="0" smtClean="0">
                <a:solidFill>
                  <a:srgbClr val="1E497D"/>
                </a:solidFill>
              </a:rPr>
              <a:t>,</a:t>
            </a:r>
            <a:endParaRPr lang="tr-TR" i="1" dirty="0" smtClean="0">
              <a:solidFill>
                <a:srgbClr val="1E497D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285750" lvl="0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tr-TR" i="1" dirty="0" smtClean="0">
              <a:solidFill>
                <a:srgbClr val="1E497D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i="1" dirty="0" smtClean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SO </a:t>
            </a:r>
            <a:r>
              <a:rPr lang="tr-TR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7: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Kentsel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alanlar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da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dahil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olmak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üzere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doğanın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biyolojik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çeşitliliğin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ve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yeşil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altyapının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muhafaza edilmesi ve bunun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geliştir</a:t>
            </a:r>
            <a:r>
              <a:rPr lang="tr-TR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ilmesi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ve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her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türlü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kirliliği</a:t>
            </a:r>
            <a:r>
              <a:rPr lang="en-US" i="1" dirty="0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solidFill>
                  <a:srgbClr val="1E497D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azaltmak</a:t>
            </a:r>
            <a:endParaRPr lang="tr-TR" altLang="tr-TR" i="1" dirty="0">
              <a:solidFill>
                <a:srgbClr val="1E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tr-TR" sz="2800" b="1" dirty="0">
              <a:solidFill>
                <a:schemeClr val="tx2"/>
              </a:solidFill>
            </a:endParaRPr>
          </a:p>
          <a:p>
            <a:pPr algn="just"/>
            <a:endParaRPr lang="tr-TR" dirty="0">
              <a:solidFill>
                <a:schemeClr val="tx2"/>
              </a:solidFill>
            </a:endParaRPr>
          </a:p>
          <a:p>
            <a:endParaRPr lang="tr-TR" b="1" u="sng" dirty="0">
              <a:solidFill>
                <a:schemeClr val="tx2"/>
              </a:solidFill>
            </a:endParaRPr>
          </a:p>
          <a:p>
            <a:endParaRPr lang="tr-TR" dirty="0">
              <a:solidFill>
                <a:schemeClr val="tx2"/>
              </a:solidFill>
            </a:endParaRPr>
          </a:p>
        </p:txBody>
      </p:sp>
      <p:sp>
        <p:nvSpPr>
          <p:cNvPr id="9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391" y="398161"/>
            <a:ext cx="2139073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918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4294967295"/>
          </p:nvPr>
        </p:nvSpPr>
        <p:spPr>
          <a:xfrm>
            <a:off x="539550" y="2033513"/>
            <a:ext cx="8115209" cy="4275807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600"/>
              </a:spcBef>
            </a:pPr>
            <a:r>
              <a:rPr lang="tr-TR" sz="1850" u="sng" dirty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Program alanında </a:t>
            </a:r>
            <a:r>
              <a:rPr lang="en-AU" sz="1850" u="sng" dirty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kurulmuş</a:t>
            </a:r>
            <a:r>
              <a:rPr lang="tr-TR" sz="1850" u="sng" dirty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AU" sz="1850" dirty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tüzel </a:t>
            </a:r>
            <a:r>
              <a:rPr lang="en-AU" sz="1850" dirty="0" err="1" smtClean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kişili</a:t>
            </a:r>
            <a:r>
              <a:rPr lang="tr-TR" sz="1850" dirty="0" err="1" smtClean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ğe</a:t>
            </a:r>
            <a:r>
              <a:rPr lang="tr-TR" sz="1850" dirty="0" smtClean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haiz kamu ve özel kuruluşlar,</a:t>
            </a:r>
            <a:endParaRPr lang="tr-TR" sz="1850" dirty="0">
              <a:solidFill>
                <a:schemeClr val="tx2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tr-TR" sz="185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Arial" panose="020B0604020202020204" pitchFamily="34" charset="0"/>
              </a:rPr>
              <a:t>Merkezi </a:t>
            </a:r>
            <a:r>
              <a:rPr lang="tr-TR" sz="185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Arial" panose="020B0604020202020204" pitchFamily="34" charset="0"/>
              </a:rPr>
              <a:t>ve Yerel Yönetim Makamları: </a:t>
            </a:r>
            <a:r>
              <a:rPr lang="tr-TR" sz="1850" dirty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Valilikler, İl Özel İdareleri, Belediyeler,  </a:t>
            </a:r>
            <a:r>
              <a:rPr lang="tr-TR" sz="1850" dirty="0" smtClean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Kaymakamlıklar,</a:t>
            </a:r>
            <a:r>
              <a:rPr lang="tr-TR" sz="1850" dirty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  Bakanlıklar ve taşra teşkilatları</a:t>
            </a:r>
          </a:p>
          <a:p>
            <a:pPr>
              <a:spcBef>
                <a:spcPts val="600"/>
              </a:spcBef>
            </a:pPr>
            <a:r>
              <a:rPr lang="tr-TR" sz="185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Arial" panose="020B0604020202020204" pitchFamily="34" charset="0"/>
              </a:rPr>
              <a:t>Kamu </a:t>
            </a:r>
            <a:r>
              <a:rPr lang="tr-TR" sz="185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Arial" panose="020B0604020202020204" pitchFamily="34" charset="0"/>
              </a:rPr>
              <a:t>Hukukuna Tabi Kuruluşlar: </a:t>
            </a:r>
            <a:r>
              <a:rPr lang="tr-TR" sz="1850" dirty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Üniversiteler (devlet/özel), Organize Sanayi Bölge Müdürlükleri, Kooperatifler, Araştırma Merkezleri/Enstitüleri, Milli Eğitim Bakanlığına bağlı okullar (Endüstri Meslek liseleri,  Anadolu  Meslek ve  Meslek Liseleri, Eğitim Merkezleri, Meslek Yüksek Okulları, İlköğretim Okulları</a:t>
            </a:r>
            <a:r>
              <a:rPr lang="tr-TR" sz="1850" dirty="0" smtClean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)</a:t>
            </a:r>
          </a:p>
          <a:p>
            <a:pPr>
              <a:spcBef>
                <a:spcPts val="600"/>
              </a:spcBef>
            </a:pPr>
            <a:r>
              <a:rPr lang="tr-TR" sz="185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Arial" panose="020B0604020202020204" pitchFamily="34" charset="0"/>
              </a:rPr>
              <a:t>Sivil </a:t>
            </a:r>
            <a:r>
              <a:rPr lang="tr-TR" sz="185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Arial" panose="020B0604020202020204" pitchFamily="34" charset="0"/>
              </a:rPr>
              <a:t>Toplum Kuruluşları (Ayrıca su, enerji ve ulaşım hizmet sektörlerinde faaliyet gösteren KİT’ler, diğer </a:t>
            </a:r>
            <a:r>
              <a:rPr lang="tr-TR" sz="185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Arial" panose="020B0604020202020204" pitchFamily="34" charset="0"/>
              </a:rPr>
              <a:t>KİT’ler): </a:t>
            </a:r>
            <a:r>
              <a:rPr lang="tr-TR" sz="1850" dirty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Vakıflar, Dernekler, Birlikler, Meslek Odaları, Ticaret ve Sanayi Odaları, Ticaret Borsaları, Sosyal Yardımlaşma ve Dayanışma Vakıfları, Köylere Hizmet Götürme Birliği, Ziraat Odaları, Esnaf Odaları, Esnaf ve Sanatkârlar Odalar Birliği/Konfederasyonu, Sendikalar, </a:t>
            </a:r>
            <a:r>
              <a:rPr lang="tr-TR" sz="1850" dirty="0" smtClean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Federasyonlar/ Konfederasyonlar</a:t>
            </a:r>
            <a:endParaRPr lang="tr-TR" sz="1850" dirty="0">
              <a:solidFill>
                <a:schemeClr val="tx2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395536" y="1367493"/>
            <a:ext cx="8568952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endParaRPr lang="tr-TR" altLang="en-US" sz="1600" dirty="0">
              <a:solidFill>
                <a:schemeClr val="tx2"/>
              </a:solidFill>
            </a:endParaRPr>
          </a:p>
        </p:txBody>
      </p:sp>
      <p:sp>
        <p:nvSpPr>
          <p:cNvPr id="7" name="Metin kutusu 6"/>
          <p:cNvSpPr txBox="1"/>
          <p:nvPr/>
        </p:nvSpPr>
        <p:spPr>
          <a:xfrm>
            <a:off x="924747" y="1477072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ctr" eaLnBrk="1" fontAlgn="auto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tr-TR" sz="2800" b="1" kern="0" dirty="0" smtClean="0">
                <a:solidFill>
                  <a:srgbClr val="1F497D"/>
                </a:solidFill>
              </a:rPr>
              <a:t>Kimler Yararlanabilir</a:t>
            </a:r>
            <a:endParaRPr lang="tr-TR" sz="2800" b="1" i="1" kern="0" dirty="0">
              <a:solidFill>
                <a:srgbClr val="1F497D"/>
              </a:solidFill>
            </a:endParaRPr>
          </a:p>
        </p:txBody>
      </p:sp>
      <p:sp>
        <p:nvSpPr>
          <p:cNvPr id="16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391" y="398161"/>
            <a:ext cx="2139073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ikdörtgen 1"/>
          <p:cNvSpPr>
            <a:spLocks noChangeArrowheads="1"/>
          </p:cNvSpPr>
          <p:nvPr/>
        </p:nvSpPr>
        <p:spPr bwMode="auto">
          <a:xfrm>
            <a:off x="1187624" y="398576"/>
            <a:ext cx="74161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Uygun Yararlanıcılar</a:t>
            </a:r>
          </a:p>
        </p:txBody>
      </p:sp>
    </p:spTree>
    <p:extLst>
      <p:ext uri="{BB962C8B-B14F-4D97-AF65-F5344CB8AC3E}">
        <p14:creationId xmlns:p14="http://schemas.microsoft.com/office/powerpoint/2010/main" val="402399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683568" y="1556792"/>
            <a:ext cx="7884049" cy="4392488"/>
          </a:xfrm>
        </p:spPr>
        <p:txBody>
          <a:bodyPr/>
          <a:lstStyle/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tr-TR" sz="2000" b="1" dirty="0" smtClean="0">
                <a:solidFill>
                  <a:srgbClr val="1F497D"/>
                </a:solidFill>
                <a:latin typeface="Calibri"/>
              </a:rPr>
              <a:t>Standart (</a:t>
            </a:r>
            <a:r>
              <a:rPr lang="tr-TR" sz="2000" b="1" i="1" dirty="0" smtClean="0">
                <a:solidFill>
                  <a:srgbClr val="1F497D"/>
                </a:solidFill>
                <a:latin typeface="Calibri"/>
              </a:rPr>
              <a:t>R</a:t>
            </a:r>
            <a:r>
              <a:rPr lang="en-GB" sz="2000" b="1" i="1" dirty="0" err="1" smtClean="0">
                <a:solidFill>
                  <a:srgbClr val="1F497D"/>
                </a:solidFill>
                <a:latin typeface="Calibri"/>
              </a:rPr>
              <a:t>egular</a:t>
            </a:r>
            <a:r>
              <a:rPr lang="tr-TR" sz="2000" b="1" dirty="0" smtClean="0">
                <a:solidFill>
                  <a:srgbClr val="1F497D"/>
                </a:solidFill>
                <a:latin typeface="Calibri"/>
              </a:rPr>
              <a:t>)</a:t>
            </a:r>
            <a:r>
              <a:rPr lang="en-GB" sz="2000" b="1" dirty="0" smtClean="0">
                <a:solidFill>
                  <a:srgbClr val="1F497D"/>
                </a:solidFill>
                <a:latin typeface="Calibri"/>
              </a:rPr>
              <a:t> </a:t>
            </a:r>
            <a:r>
              <a:rPr lang="en-GB" sz="2000" b="1" dirty="0" err="1" smtClean="0">
                <a:solidFill>
                  <a:srgbClr val="1F497D"/>
                </a:solidFill>
                <a:latin typeface="Calibri"/>
              </a:rPr>
              <a:t>proje</a:t>
            </a:r>
            <a:r>
              <a:rPr lang="tr-TR" sz="2000" b="1" dirty="0" err="1" smtClean="0">
                <a:solidFill>
                  <a:srgbClr val="1F497D"/>
                </a:solidFill>
                <a:latin typeface="Calibri"/>
              </a:rPr>
              <a:t>ler</a:t>
            </a:r>
            <a:r>
              <a:rPr lang="tr-TR" sz="2000" b="1" dirty="0" smtClean="0">
                <a:solidFill>
                  <a:srgbClr val="1F497D"/>
                </a:solidFill>
                <a:latin typeface="Calibri"/>
              </a:rPr>
              <a:t>:</a:t>
            </a:r>
          </a:p>
          <a:p>
            <a:pPr lvl="0" algn="just">
              <a:spcBef>
                <a:spcPts val="0"/>
              </a:spcBef>
              <a:spcAft>
                <a:spcPts val="400"/>
              </a:spcAft>
            </a:pPr>
            <a:r>
              <a:rPr lang="en-GB" sz="2000" u="sng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B</a:t>
            </a:r>
            <a:r>
              <a:rPr lang="tr-TR" sz="2000" u="sng" dirty="0" err="1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ütçe</a:t>
            </a:r>
            <a:r>
              <a:rPr lang="en-GB" sz="2000" u="sng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: </a:t>
            </a:r>
            <a:r>
              <a:rPr lang="en-GB" sz="2000" dirty="0" smtClean="0">
                <a:solidFill>
                  <a:srgbClr val="1F497D"/>
                </a:solidFill>
                <a:latin typeface="Calibri"/>
              </a:rPr>
              <a:t>500.001- 1.500.000 </a:t>
            </a:r>
            <a:r>
              <a:rPr lang="tr-TR" sz="2000" dirty="0" smtClean="0">
                <a:solidFill>
                  <a:srgbClr val="1F497D"/>
                </a:solidFill>
                <a:latin typeface="Calibri"/>
              </a:rPr>
              <a:t>Avro</a:t>
            </a:r>
            <a:r>
              <a:rPr lang="en-GB" sz="2000" dirty="0" smtClean="0">
                <a:solidFill>
                  <a:srgbClr val="1F497D"/>
                </a:solidFill>
                <a:latin typeface="Calibri"/>
              </a:rPr>
              <a:t>; </a:t>
            </a:r>
            <a:endParaRPr lang="tr-TR" sz="2000" dirty="0">
              <a:solidFill>
                <a:srgbClr val="1F497D"/>
              </a:solidFill>
              <a:latin typeface="Calibri"/>
            </a:endParaRPr>
          </a:p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tr-TR" sz="2000" u="sng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Ortaklık</a:t>
            </a:r>
            <a:r>
              <a:rPr lang="en-GB" sz="2000" dirty="0" smtClean="0">
                <a:solidFill>
                  <a:srgbClr val="1F497D"/>
                </a:solidFill>
                <a:latin typeface="Calibri"/>
              </a:rPr>
              <a:t>: </a:t>
            </a:r>
            <a:r>
              <a:rPr lang="tr-TR" sz="2000" dirty="0">
                <a:solidFill>
                  <a:srgbClr val="1F497D"/>
                </a:solidFill>
                <a:latin typeface="Calibri"/>
              </a:rPr>
              <a:t>En az</a:t>
            </a:r>
            <a:r>
              <a:rPr lang="en-GB" sz="2000" dirty="0">
                <a:solidFill>
                  <a:srgbClr val="1F497D"/>
                </a:solidFill>
                <a:latin typeface="Calibri"/>
              </a:rPr>
              <a:t> </a:t>
            </a:r>
            <a:r>
              <a:rPr lang="tr-TR" sz="2000" dirty="0">
                <a:solidFill>
                  <a:srgbClr val="1F497D"/>
                </a:solidFill>
                <a:latin typeface="Calibri"/>
              </a:rPr>
              <a:t>3 farklı Program </a:t>
            </a:r>
            <a:r>
              <a:rPr lang="tr-TR" sz="2000" dirty="0" smtClean="0">
                <a:solidFill>
                  <a:srgbClr val="1F497D"/>
                </a:solidFill>
                <a:latin typeface="Calibri"/>
              </a:rPr>
              <a:t>ülkesinden </a:t>
            </a:r>
            <a:r>
              <a:rPr lang="tr-TR" sz="2000" dirty="0">
                <a:solidFill>
                  <a:srgbClr val="1F497D"/>
                </a:solidFill>
                <a:latin typeface="Calibri"/>
              </a:rPr>
              <a:t>(en az 1 </a:t>
            </a:r>
            <a:r>
              <a:rPr lang="tr-TR" sz="2000" dirty="0" smtClean="0">
                <a:solidFill>
                  <a:srgbClr val="1F497D"/>
                </a:solidFill>
                <a:latin typeface="Calibri"/>
              </a:rPr>
              <a:t>AB üyesi </a:t>
            </a:r>
            <a:r>
              <a:rPr lang="tr-TR" sz="2000" dirty="0" smtClean="0">
                <a:solidFill>
                  <a:srgbClr val="1F497D"/>
                </a:solidFill>
                <a:latin typeface="Calibri"/>
              </a:rPr>
              <a:t>ülke), </a:t>
            </a:r>
            <a:r>
              <a:rPr lang="tr-TR" sz="2000" dirty="0">
                <a:solidFill>
                  <a:srgbClr val="1F497D"/>
                </a:solidFill>
                <a:latin typeface="Calibri"/>
              </a:rPr>
              <a:t>aynı ülkeden en fazla 2 olmak </a:t>
            </a:r>
            <a:r>
              <a:rPr lang="tr-TR" sz="2000" dirty="0" smtClean="0">
                <a:solidFill>
                  <a:srgbClr val="1F497D"/>
                </a:solidFill>
                <a:latin typeface="Calibri"/>
              </a:rPr>
              <a:t>üzere, en az 4 en fazla 6 ortak kuruluş; </a:t>
            </a:r>
            <a:r>
              <a:rPr lang="tr-TR" sz="2000" dirty="0">
                <a:solidFill>
                  <a:srgbClr val="1F497D"/>
                </a:solidFill>
                <a:latin typeface="Calibri"/>
              </a:rPr>
              <a:t>aynı ülkeden en fazla 2 ortak </a:t>
            </a:r>
            <a:r>
              <a:rPr lang="tr-TR" sz="2000" dirty="0" smtClean="0">
                <a:solidFill>
                  <a:srgbClr val="1F497D"/>
                </a:solidFill>
                <a:latin typeface="Calibri"/>
              </a:rPr>
              <a:t>kuruluş </a:t>
            </a:r>
          </a:p>
          <a:p>
            <a:pPr lvl="0" algn="just">
              <a:spcBef>
                <a:spcPts val="0"/>
              </a:spcBef>
              <a:spcAft>
                <a:spcPts val="400"/>
              </a:spcAft>
            </a:pPr>
            <a:r>
              <a:rPr lang="tr-TR" sz="2000" u="sng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Süre: </a:t>
            </a:r>
            <a:r>
              <a:rPr lang="tr-TR" sz="2000" dirty="0" smtClean="0">
                <a:solidFill>
                  <a:srgbClr val="1F497D"/>
                </a:solidFill>
                <a:latin typeface="Calibri"/>
              </a:rPr>
              <a:t>En fazla</a:t>
            </a:r>
            <a:r>
              <a:rPr lang="en-GB" sz="2000" dirty="0" smtClean="0">
                <a:solidFill>
                  <a:srgbClr val="1F497D"/>
                </a:solidFill>
                <a:latin typeface="Calibri"/>
              </a:rPr>
              <a:t> 30 </a:t>
            </a:r>
            <a:r>
              <a:rPr lang="tr-TR" sz="2000" dirty="0" smtClean="0">
                <a:solidFill>
                  <a:srgbClr val="1F497D"/>
                </a:solidFill>
                <a:latin typeface="Calibri"/>
              </a:rPr>
              <a:t>ay.</a:t>
            </a:r>
          </a:p>
          <a:p>
            <a:pPr lvl="0" algn="just">
              <a:spcBef>
                <a:spcPts val="0"/>
              </a:spcBef>
              <a:spcAft>
                <a:spcPts val="400"/>
              </a:spcAft>
            </a:pPr>
            <a:endParaRPr lang="tr-TR" sz="2000" dirty="0" smtClean="0">
              <a:solidFill>
                <a:srgbClr val="1F497D"/>
              </a:solidFill>
              <a:latin typeface="Calibri"/>
            </a:endParaRPr>
          </a:p>
          <a:p>
            <a:pPr algn="just">
              <a:spcBef>
                <a:spcPts val="0"/>
              </a:spcBef>
              <a:spcAft>
                <a:spcPts val="400"/>
              </a:spcAft>
            </a:pPr>
            <a:r>
              <a:rPr lang="tr-TR" sz="2000" b="1" dirty="0" smtClean="0">
                <a:solidFill>
                  <a:srgbClr val="1F497D"/>
                </a:solidFill>
                <a:latin typeface="Calibri"/>
              </a:rPr>
              <a:t>Küçük Ölçekli (</a:t>
            </a:r>
            <a:r>
              <a:rPr lang="tr-TR" sz="2000" b="1" i="1" dirty="0" smtClean="0">
                <a:solidFill>
                  <a:srgbClr val="1F497D"/>
                </a:solidFill>
                <a:latin typeface="Calibri"/>
              </a:rPr>
              <a:t>Small-</a:t>
            </a:r>
            <a:r>
              <a:rPr lang="tr-TR" sz="2000" b="1" i="1" dirty="0" err="1" smtClean="0">
                <a:solidFill>
                  <a:srgbClr val="1F497D"/>
                </a:solidFill>
                <a:latin typeface="Calibri"/>
              </a:rPr>
              <a:t>scale</a:t>
            </a:r>
            <a:r>
              <a:rPr lang="tr-TR" sz="2000" b="1" dirty="0" smtClean="0">
                <a:solidFill>
                  <a:srgbClr val="1F497D"/>
                </a:solidFill>
                <a:latin typeface="Calibri"/>
              </a:rPr>
              <a:t>)</a:t>
            </a:r>
            <a:r>
              <a:rPr lang="en-GB" sz="2000" b="1" dirty="0" smtClean="0">
                <a:solidFill>
                  <a:srgbClr val="1F497D"/>
                </a:solidFill>
                <a:latin typeface="Calibri"/>
              </a:rPr>
              <a:t> </a:t>
            </a:r>
            <a:r>
              <a:rPr lang="en-GB" sz="2000" b="1" dirty="0" err="1">
                <a:solidFill>
                  <a:srgbClr val="1F497D"/>
                </a:solidFill>
                <a:latin typeface="Calibri"/>
              </a:rPr>
              <a:t>proje</a:t>
            </a:r>
            <a:r>
              <a:rPr lang="tr-TR" sz="2000" b="1" dirty="0" err="1">
                <a:solidFill>
                  <a:srgbClr val="1F497D"/>
                </a:solidFill>
                <a:latin typeface="Calibri"/>
              </a:rPr>
              <a:t>ler</a:t>
            </a:r>
            <a:r>
              <a:rPr lang="tr-TR" sz="2000" b="1" dirty="0">
                <a:solidFill>
                  <a:srgbClr val="1F497D"/>
                </a:solidFill>
                <a:latin typeface="Calibri"/>
              </a:rPr>
              <a:t>:</a:t>
            </a:r>
          </a:p>
          <a:p>
            <a:pPr lvl="0" algn="just">
              <a:spcBef>
                <a:spcPts val="0"/>
              </a:spcBef>
              <a:spcAft>
                <a:spcPts val="400"/>
              </a:spcAft>
            </a:pPr>
            <a:r>
              <a:rPr lang="en-GB" sz="2000" u="sng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B</a:t>
            </a:r>
            <a:r>
              <a:rPr lang="tr-TR" sz="2000" u="sng" dirty="0" err="1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ütçe</a:t>
            </a:r>
            <a:r>
              <a:rPr lang="en-GB" sz="2000" u="sng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: </a:t>
            </a:r>
            <a:r>
              <a:rPr lang="tr-TR" sz="2000" dirty="0" smtClean="0">
                <a:solidFill>
                  <a:srgbClr val="1F497D"/>
                </a:solidFill>
                <a:latin typeface="Calibri"/>
              </a:rPr>
              <a:t>25</a:t>
            </a:r>
            <a:r>
              <a:rPr lang="en-GB" sz="2000" dirty="0" smtClean="0">
                <a:solidFill>
                  <a:srgbClr val="1F497D"/>
                </a:solidFill>
                <a:latin typeface="Calibri"/>
              </a:rPr>
              <a:t>0.00</a:t>
            </a:r>
            <a:r>
              <a:rPr lang="tr-TR" sz="2000" dirty="0" smtClean="0">
                <a:solidFill>
                  <a:srgbClr val="1F497D"/>
                </a:solidFill>
                <a:latin typeface="Calibri"/>
              </a:rPr>
              <a:t>0</a:t>
            </a:r>
            <a:r>
              <a:rPr lang="en-GB" sz="2000" dirty="0" smtClean="0">
                <a:solidFill>
                  <a:srgbClr val="1F497D"/>
                </a:solidFill>
                <a:latin typeface="Calibri"/>
              </a:rPr>
              <a:t>- </a:t>
            </a:r>
            <a:r>
              <a:rPr lang="tr-TR" sz="2000" dirty="0" smtClean="0">
                <a:solidFill>
                  <a:srgbClr val="1F497D"/>
                </a:solidFill>
                <a:latin typeface="Calibri"/>
              </a:rPr>
              <a:t>5</a:t>
            </a:r>
            <a:r>
              <a:rPr lang="en-GB" sz="2000" dirty="0" smtClean="0">
                <a:solidFill>
                  <a:srgbClr val="1F497D"/>
                </a:solidFill>
                <a:latin typeface="Calibri"/>
              </a:rPr>
              <a:t>00.000 </a:t>
            </a:r>
            <a:r>
              <a:rPr lang="tr-TR" sz="2000" dirty="0">
                <a:solidFill>
                  <a:srgbClr val="1F497D"/>
                </a:solidFill>
                <a:latin typeface="Calibri"/>
              </a:rPr>
              <a:t>Avro</a:t>
            </a:r>
            <a:r>
              <a:rPr lang="en-GB" sz="2000" dirty="0">
                <a:solidFill>
                  <a:srgbClr val="1F497D"/>
                </a:solidFill>
                <a:latin typeface="Calibri"/>
              </a:rPr>
              <a:t>; </a:t>
            </a:r>
            <a:endParaRPr lang="tr-TR" sz="2000" dirty="0">
              <a:solidFill>
                <a:srgbClr val="1F497D"/>
              </a:solidFill>
              <a:latin typeface="Calibri"/>
            </a:endParaRPr>
          </a:p>
          <a:p>
            <a:pPr lvl="0" algn="just">
              <a:spcBef>
                <a:spcPts val="0"/>
              </a:spcBef>
              <a:spcAft>
                <a:spcPts val="400"/>
              </a:spcAft>
            </a:pPr>
            <a:r>
              <a:rPr lang="tr-TR" sz="2000" u="sng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Ortaklık</a:t>
            </a:r>
            <a:r>
              <a:rPr lang="en-GB" sz="2000" dirty="0">
                <a:solidFill>
                  <a:srgbClr val="1F497D"/>
                </a:solidFill>
                <a:latin typeface="Calibri"/>
              </a:rPr>
              <a:t>: </a:t>
            </a:r>
            <a:r>
              <a:rPr lang="tr-TR" sz="2000" dirty="0">
                <a:solidFill>
                  <a:srgbClr val="1F497D"/>
                </a:solidFill>
                <a:latin typeface="Calibri"/>
              </a:rPr>
              <a:t>En az</a:t>
            </a:r>
            <a:r>
              <a:rPr lang="en-GB" sz="2000" dirty="0">
                <a:solidFill>
                  <a:srgbClr val="1F497D"/>
                </a:solidFill>
                <a:latin typeface="Calibri"/>
              </a:rPr>
              <a:t> </a:t>
            </a:r>
            <a:r>
              <a:rPr lang="tr-TR" sz="2000" dirty="0">
                <a:solidFill>
                  <a:srgbClr val="1F497D"/>
                </a:solidFill>
                <a:latin typeface="Calibri"/>
              </a:rPr>
              <a:t>3 farklı Program </a:t>
            </a:r>
            <a:r>
              <a:rPr lang="tr-TR" sz="2000" dirty="0" smtClean="0">
                <a:solidFill>
                  <a:srgbClr val="1F497D"/>
                </a:solidFill>
                <a:latin typeface="Calibri"/>
              </a:rPr>
              <a:t>ülkesinden (en </a:t>
            </a:r>
            <a:r>
              <a:rPr lang="tr-TR" sz="2000" dirty="0">
                <a:solidFill>
                  <a:srgbClr val="1F497D"/>
                </a:solidFill>
                <a:latin typeface="Calibri"/>
              </a:rPr>
              <a:t>az 1 AB </a:t>
            </a:r>
            <a:r>
              <a:rPr lang="tr-TR" sz="2000" dirty="0" smtClean="0">
                <a:solidFill>
                  <a:srgbClr val="1F497D"/>
                </a:solidFill>
                <a:latin typeface="Calibri"/>
              </a:rPr>
              <a:t>üyesi </a:t>
            </a:r>
            <a:r>
              <a:rPr lang="tr-TR" sz="2000" dirty="0" smtClean="0">
                <a:solidFill>
                  <a:srgbClr val="1F497D"/>
                </a:solidFill>
                <a:latin typeface="Calibri"/>
              </a:rPr>
              <a:t>ülke), </a:t>
            </a:r>
            <a:r>
              <a:rPr lang="tr-TR" sz="2000" dirty="0">
                <a:solidFill>
                  <a:srgbClr val="1F497D"/>
                </a:solidFill>
                <a:latin typeface="Calibri"/>
              </a:rPr>
              <a:t>aynı ülkeden en </a:t>
            </a:r>
            <a:r>
              <a:rPr lang="tr-TR" sz="2000" dirty="0" smtClean="0">
                <a:solidFill>
                  <a:srgbClr val="1F497D"/>
                </a:solidFill>
                <a:latin typeface="Calibri"/>
              </a:rPr>
              <a:t>fazla 2 olmak üzere, en </a:t>
            </a:r>
            <a:r>
              <a:rPr lang="tr-TR" sz="2000" dirty="0">
                <a:solidFill>
                  <a:srgbClr val="1F497D"/>
                </a:solidFill>
                <a:latin typeface="Calibri"/>
              </a:rPr>
              <a:t>az </a:t>
            </a:r>
            <a:r>
              <a:rPr lang="tr-TR" sz="2000" dirty="0" smtClean="0">
                <a:solidFill>
                  <a:srgbClr val="1F497D"/>
                </a:solidFill>
                <a:latin typeface="Calibri"/>
              </a:rPr>
              <a:t>3 </a:t>
            </a:r>
            <a:r>
              <a:rPr lang="tr-TR" sz="2000" dirty="0">
                <a:solidFill>
                  <a:srgbClr val="1F497D"/>
                </a:solidFill>
                <a:latin typeface="Calibri"/>
              </a:rPr>
              <a:t>en fazla 4</a:t>
            </a:r>
            <a:r>
              <a:rPr lang="tr-TR" sz="2000" dirty="0" smtClean="0">
                <a:solidFill>
                  <a:srgbClr val="1F497D"/>
                </a:solidFill>
                <a:latin typeface="Calibri"/>
              </a:rPr>
              <a:t> </a:t>
            </a:r>
            <a:r>
              <a:rPr lang="tr-TR" sz="2000" dirty="0">
                <a:solidFill>
                  <a:srgbClr val="1F497D"/>
                </a:solidFill>
                <a:latin typeface="Calibri"/>
              </a:rPr>
              <a:t>ortak </a:t>
            </a:r>
            <a:r>
              <a:rPr lang="tr-TR" sz="2000" dirty="0" smtClean="0">
                <a:solidFill>
                  <a:srgbClr val="1F497D"/>
                </a:solidFill>
                <a:latin typeface="Calibri"/>
              </a:rPr>
              <a:t>kuruluş;</a:t>
            </a:r>
          </a:p>
          <a:p>
            <a:pPr lvl="0" algn="just">
              <a:spcBef>
                <a:spcPts val="0"/>
              </a:spcBef>
              <a:spcAft>
                <a:spcPts val="400"/>
              </a:spcAft>
            </a:pPr>
            <a:r>
              <a:rPr lang="tr-TR" sz="2000" u="sng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Süre: </a:t>
            </a:r>
            <a:r>
              <a:rPr lang="tr-TR" sz="2000" dirty="0">
                <a:solidFill>
                  <a:srgbClr val="1F497D"/>
                </a:solidFill>
                <a:latin typeface="Calibri"/>
              </a:rPr>
              <a:t>En fazla</a:t>
            </a:r>
            <a:r>
              <a:rPr lang="en-GB" sz="2000" dirty="0">
                <a:solidFill>
                  <a:srgbClr val="1F497D"/>
                </a:solidFill>
                <a:latin typeface="Calibri"/>
              </a:rPr>
              <a:t> </a:t>
            </a:r>
            <a:r>
              <a:rPr lang="tr-TR" sz="2000" dirty="0" smtClean="0">
                <a:solidFill>
                  <a:srgbClr val="1F497D"/>
                </a:solidFill>
                <a:latin typeface="Calibri"/>
              </a:rPr>
              <a:t>18</a:t>
            </a:r>
            <a:r>
              <a:rPr lang="en-GB" sz="2000" dirty="0" smtClean="0">
                <a:solidFill>
                  <a:srgbClr val="1F497D"/>
                </a:solidFill>
                <a:latin typeface="Calibri"/>
              </a:rPr>
              <a:t> </a:t>
            </a:r>
            <a:r>
              <a:rPr lang="tr-TR" sz="2000" dirty="0" smtClean="0">
                <a:solidFill>
                  <a:srgbClr val="1F497D"/>
                </a:solidFill>
                <a:latin typeface="Calibri"/>
              </a:rPr>
              <a:t>ay</a:t>
            </a:r>
            <a:r>
              <a:rPr lang="tr-TR" sz="2000" dirty="0">
                <a:solidFill>
                  <a:srgbClr val="1F497D"/>
                </a:solidFill>
                <a:latin typeface="Calibri"/>
              </a:rPr>
              <a:t>.</a:t>
            </a: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391" y="398161"/>
            <a:ext cx="2139073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ikdörtgen 1"/>
          <p:cNvSpPr>
            <a:spLocks noChangeArrowheads="1"/>
          </p:cNvSpPr>
          <p:nvPr/>
        </p:nvSpPr>
        <p:spPr bwMode="auto">
          <a:xfrm>
            <a:off x="1079504" y="406267"/>
            <a:ext cx="74161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Proje Yapıları</a:t>
            </a:r>
            <a:endParaRPr lang="tr-TR" altLang="tr-TR" sz="2400" b="1" dirty="0">
              <a:solidFill>
                <a:srgbClr val="002060"/>
              </a:solidFill>
              <a:latin typeface="+mn-lt"/>
              <a:ea typeface="ＭＳ Ｐゴシック" panose="020B0600070205080204" pitchFamily="34" charset="-128"/>
            </a:endParaRPr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9542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ikdörtgen 5"/>
          <p:cNvSpPr/>
          <p:nvPr/>
        </p:nvSpPr>
        <p:spPr>
          <a:xfrm>
            <a:off x="395536" y="1367493"/>
            <a:ext cx="8568952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endParaRPr lang="tr-TR" altLang="en-US" sz="1600" dirty="0">
              <a:solidFill>
                <a:schemeClr val="tx2"/>
              </a:solidFill>
            </a:endParaRPr>
          </a:p>
        </p:txBody>
      </p:sp>
      <p:sp>
        <p:nvSpPr>
          <p:cNvPr id="7" name="Metin kutusu 6"/>
          <p:cNvSpPr txBox="1"/>
          <p:nvPr/>
        </p:nvSpPr>
        <p:spPr>
          <a:xfrm>
            <a:off x="1115616" y="1363210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tr-TR" sz="2800" b="1" kern="0" dirty="0" smtClean="0">
                <a:solidFill>
                  <a:srgbClr val="1F497D"/>
                </a:solidFill>
              </a:rPr>
              <a:t>Program Sayfası - </a:t>
            </a:r>
            <a:r>
              <a:rPr lang="tr-TR" sz="2800" b="1" kern="0" dirty="0" smtClean="0">
                <a:solidFill>
                  <a:srgbClr val="1F497D"/>
                </a:solidFill>
                <a:hlinkClick r:id="rId3"/>
              </a:rPr>
              <a:t>www.blacksea-cbc.net/</a:t>
            </a:r>
            <a:r>
              <a:rPr lang="tr-TR" sz="2800" b="1" kern="0" dirty="0" smtClean="0">
                <a:solidFill>
                  <a:srgbClr val="1F497D"/>
                </a:solidFill>
              </a:rPr>
              <a:t> </a:t>
            </a:r>
            <a:endParaRPr lang="tr-TR" sz="2800" b="1" kern="0" dirty="0">
              <a:solidFill>
                <a:srgbClr val="1F497D"/>
              </a:solidFill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391" y="398161"/>
            <a:ext cx="2139073" cy="47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Resim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1600" y="1897272"/>
            <a:ext cx="7390408" cy="4157104"/>
          </a:xfrm>
          <a:prstGeom prst="rect">
            <a:avLst/>
          </a:prstGeom>
        </p:spPr>
      </p:pic>
      <p:sp>
        <p:nvSpPr>
          <p:cNvPr id="8" name="Dikdörtgen 1"/>
          <p:cNvSpPr>
            <a:spLocks noChangeArrowheads="1"/>
          </p:cNvSpPr>
          <p:nvPr/>
        </p:nvSpPr>
        <p:spPr bwMode="auto">
          <a:xfrm>
            <a:off x="1043608" y="409412"/>
            <a:ext cx="74161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tr-TR" altLang="tr-TR" sz="2400" b="1" dirty="0" smtClean="0">
                <a:solidFill>
                  <a:srgbClr val="002060"/>
                </a:solidFill>
                <a:latin typeface="+mn-lt"/>
                <a:ea typeface="ＭＳ Ｐゴシック" panose="020B0600070205080204" pitchFamily="34" charset="-128"/>
              </a:rPr>
              <a:t>Ortaklık Kurma</a:t>
            </a:r>
            <a:endParaRPr lang="tr-TR" altLang="tr-TR" sz="2400" b="1" dirty="0">
              <a:solidFill>
                <a:srgbClr val="002060"/>
              </a:solidFill>
              <a:latin typeface="+mn-lt"/>
              <a:ea typeface="ＭＳ Ｐゴシック" panose="020B0600070205080204" pitchFamily="34" charset="-128"/>
            </a:endParaRPr>
          </a:p>
        </p:txBody>
      </p:sp>
      <p:sp>
        <p:nvSpPr>
          <p:cNvPr id="10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275856" y="6523318"/>
            <a:ext cx="3023402" cy="2295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Book" panose="02000503020000020003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pPr>
              <a:defRPr/>
            </a:pPr>
            <a:r>
              <a:rPr lang="tr-TR" dirty="0" smtClean="0"/>
              <a:t>Sınır Ötesi İşbirliği Daire Başkanlığı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61897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9440</TotalTime>
  <Words>2267</Words>
  <Application>Microsoft Office PowerPoint</Application>
  <PresentationFormat>Ekran Gösterisi (4:3)</PresentationFormat>
  <Paragraphs>430</Paragraphs>
  <Slides>36</Slides>
  <Notes>18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10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36</vt:i4>
      </vt:variant>
    </vt:vector>
  </HeadingPairs>
  <TitlesOfParts>
    <vt:vector size="47" baseType="lpstr">
      <vt:lpstr>Microsoft YaHei</vt:lpstr>
      <vt:lpstr>MS PGothic</vt:lpstr>
      <vt:lpstr>Arial</vt:lpstr>
      <vt:lpstr>Avenir Book</vt:lpstr>
      <vt:lpstr>Avenir-LightOblique</vt:lpstr>
      <vt:lpstr>Calibri</vt:lpstr>
      <vt:lpstr>Ebrima</vt:lpstr>
      <vt:lpstr>Times New Roman</vt:lpstr>
      <vt:lpstr>Trebuchet MS</vt:lpstr>
      <vt:lpstr>Wingdings</vt:lpstr>
      <vt:lpstr>Ofis Teması</vt:lpstr>
      <vt:lpstr>PowerPoint Sunusu</vt:lpstr>
      <vt:lpstr>PowerPoint Sunusu</vt:lpstr>
      <vt:lpstr>Program Alanı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IPA Çok Yararlanıcılı Program</dc:title>
  <dc:creator>Tijen İgci</dc:creator>
  <cp:lastModifiedBy>Serkan Bozkurt</cp:lastModifiedBy>
  <cp:revision>733</cp:revision>
  <cp:lastPrinted>2019-02-15T11:53:04Z</cp:lastPrinted>
  <dcterms:created xsi:type="dcterms:W3CDTF">2012-01-03T09:26:33Z</dcterms:created>
  <dcterms:modified xsi:type="dcterms:W3CDTF">2023-05-16T00:32:31Z</dcterms:modified>
</cp:coreProperties>
</file>